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sldIdLst>
    <p:sldId id="412" r:id="rId2"/>
    <p:sldId id="419" r:id="rId3"/>
    <p:sldId id="423" r:id="rId4"/>
    <p:sldId id="414" r:id="rId5"/>
    <p:sldId id="424" r:id="rId6"/>
    <p:sldId id="422" r:id="rId7"/>
    <p:sldId id="421" r:id="rId8"/>
    <p:sldId id="420" r:id="rId9"/>
    <p:sldId id="418" r:id="rId10"/>
    <p:sldId id="417" r:id="rId11"/>
    <p:sldId id="416" r:id="rId12"/>
    <p:sldId id="431" r:id="rId13"/>
    <p:sldId id="430" r:id="rId14"/>
    <p:sldId id="432" r:id="rId15"/>
    <p:sldId id="433" r:id="rId16"/>
    <p:sldId id="434" r:id="rId17"/>
    <p:sldId id="429" r:id="rId18"/>
    <p:sldId id="428" r:id="rId19"/>
    <p:sldId id="427" r:id="rId20"/>
    <p:sldId id="426" r:id="rId21"/>
    <p:sldId id="425" r:id="rId22"/>
    <p:sldId id="449" r:id="rId23"/>
    <p:sldId id="415" r:id="rId24"/>
    <p:sldId id="435" r:id="rId25"/>
    <p:sldId id="446" r:id="rId26"/>
    <p:sldId id="439" r:id="rId27"/>
    <p:sldId id="445" r:id="rId28"/>
    <p:sldId id="444" r:id="rId29"/>
    <p:sldId id="443" r:id="rId30"/>
    <p:sldId id="442" r:id="rId31"/>
    <p:sldId id="441" r:id="rId32"/>
    <p:sldId id="438" r:id="rId33"/>
    <p:sldId id="437" r:id="rId34"/>
    <p:sldId id="447" r:id="rId35"/>
    <p:sldId id="448" r:id="rId36"/>
    <p:sldId id="286" r:id="rId37"/>
  </p:sldIdLst>
  <p:sldSz cx="14630400" cy="8229600"/>
  <p:notesSz cx="8229600" cy="14630400"/>
  <p:embeddedFontLst>
    <p:embeddedFont>
      <p:font typeface="Bahnschrift SemiBold" panose="020B0502040204020203" pitchFamily="34" charset="0"/>
      <p:bold r:id="rId39"/>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41" autoAdjust="0"/>
  </p:normalViewPr>
  <p:slideViewPr>
    <p:cSldViewPr snapToGrid="0" snapToObjects="1">
      <p:cViewPr varScale="1">
        <p:scale>
          <a:sx n="65" d="100"/>
          <a:sy n="65" d="100"/>
        </p:scale>
        <p:origin x="83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6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Bölüm sonu">
    <p:bg>
      <p:bgRef idx="1001">
        <a:schemeClr val="bg1"/>
      </p:bgRef>
    </p:bg>
    <p:spTree>
      <p:nvGrpSpPr>
        <p:cNvPr id="1" name=""/>
        <p:cNvGrpSpPr/>
        <p:nvPr/>
      </p:nvGrpSpPr>
      <p:grpSpPr>
        <a:xfrm>
          <a:off x="0" y="0"/>
          <a:ext cx="0" cy="0"/>
          <a:chOff x="0" y="0"/>
          <a:chExt cx="0" cy="0"/>
        </a:xfrm>
      </p:grpSpPr>
      <p:sp>
        <p:nvSpPr>
          <p:cNvPr id="8" name="Resim Yer Tutucusu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4630400" cy="8229600"/>
          </a:xfrm>
          <a:solidFill>
            <a:schemeClr val="accent5"/>
          </a:solidFill>
        </p:spPr>
        <p:txBody>
          <a:bodyPr rtlCol="0"/>
          <a:lstStyle/>
          <a:p>
            <a:pPr rtl="0"/>
            <a:r>
              <a:rPr lang="tr-TR"/>
              <a:t>Resim eklemek için simgeye tıklayın</a:t>
            </a:r>
          </a:p>
        </p:txBody>
      </p:sp>
      <p:sp>
        <p:nvSpPr>
          <p:cNvPr id="4" name="Tarih Yer Tutucusu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tr-TR" smtClean="0"/>
              <a:t>‹#›</a:t>
            </a:fld>
            <a:endParaRPr lang="tr-TR"/>
          </a:p>
        </p:txBody>
      </p:sp>
      <p:sp>
        <p:nvSpPr>
          <p:cNvPr id="13" name="Dikdörtgen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6928476"/>
            <a:ext cx="14630400" cy="1301125"/>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sz="2160"/>
          </a:p>
        </p:txBody>
      </p:sp>
      <p:sp>
        <p:nvSpPr>
          <p:cNvPr id="14" name="Dikdörtgen 13">
            <a:extLst>
              <a:ext uri="{FF2B5EF4-FFF2-40B4-BE49-F238E27FC236}">
                <a16:creationId xmlns:a16="http://schemas.microsoft.com/office/drawing/2014/main" id="{4E111559-B769-4E2A-A891-97B3C4AA6BAC}"/>
              </a:ext>
            </a:extLst>
          </p:cNvPr>
          <p:cNvSpPr/>
          <p:nvPr userDrawn="1"/>
        </p:nvSpPr>
        <p:spPr>
          <a:xfrm rot="10800000">
            <a:off x="0" y="-4"/>
            <a:ext cx="10800000" cy="82295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sz="2160"/>
          </a:p>
        </p:txBody>
      </p:sp>
      <p:sp>
        <p:nvSpPr>
          <p:cNvPr id="15" name="Başlık 1">
            <a:extLst>
              <a:ext uri="{FF2B5EF4-FFF2-40B4-BE49-F238E27FC236}">
                <a16:creationId xmlns:a16="http://schemas.microsoft.com/office/drawing/2014/main" id="{754E1219-253E-4FEF-A576-83857F44BA01}"/>
              </a:ext>
            </a:extLst>
          </p:cNvPr>
          <p:cNvSpPr>
            <a:spLocks noGrp="1"/>
          </p:cNvSpPr>
          <p:nvPr>
            <p:ph type="ctrTitle"/>
          </p:nvPr>
        </p:nvSpPr>
        <p:spPr>
          <a:xfrm>
            <a:off x="661036" y="659130"/>
            <a:ext cx="6524624" cy="3583481"/>
          </a:xfrm>
        </p:spPr>
        <p:txBody>
          <a:bodyPr rtlCol="0" anchor="b" anchorCtr="0">
            <a:noAutofit/>
          </a:bodyPr>
          <a:lstStyle>
            <a:lvl1pPr>
              <a:defRPr sz="7680"/>
            </a:lvl1pPr>
          </a:lstStyle>
          <a:p>
            <a:pPr rtl="0"/>
            <a:r>
              <a:rPr lang="tr-TR"/>
              <a:t>Asıl başlık stilini düzenlemek için tıklayın</a:t>
            </a:r>
            <a:endParaRPr lang="tr-TR" dirty="0"/>
          </a:p>
        </p:txBody>
      </p:sp>
      <p:sp>
        <p:nvSpPr>
          <p:cNvPr id="16" name="Alt Başlık 2">
            <a:extLst>
              <a:ext uri="{FF2B5EF4-FFF2-40B4-BE49-F238E27FC236}">
                <a16:creationId xmlns:a16="http://schemas.microsoft.com/office/drawing/2014/main" id="{93411FC5-0B5A-4566-9984-827485AF9265}"/>
              </a:ext>
            </a:extLst>
          </p:cNvPr>
          <p:cNvSpPr>
            <a:spLocks noGrp="1"/>
          </p:cNvSpPr>
          <p:nvPr>
            <p:ph type="subTitle" idx="1"/>
          </p:nvPr>
        </p:nvSpPr>
        <p:spPr>
          <a:xfrm>
            <a:off x="661036" y="4580069"/>
            <a:ext cx="6524624" cy="2718259"/>
          </a:xfrm>
        </p:spPr>
        <p:txBody>
          <a:bodyPr rtlCol="0">
            <a:noAutofit/>
          </a:bodyPr>
          <a:lstStyle>
            <a:lvl1pPr>
              <a:buNone/>
              <a:defRPr sz="2880"/>
            </a:lvl1pPr>
          </a:lstStyle>
          <a:p>
            <a:pPr rtl="0"/>
            <a:r>
              <a:rPr lang="tr-TR">
                <a:solidFill>
                  <a:schemeClr val="tx1">
                    <a:alpha val="60000"/>
                  </a:schemeClr>
                </a:solidFill>
              </a:rPr>
              <a:t>Asıl alt başlık stilini düzenlemek için tıklayın</a:t>
            </a:r>
            <a:endParaRPr lang="tr-TR" dirty="0">
              <a:solidFill>
                <a:schemeClr val="tx1">
                  <a:alpha val="60000"/>
                </a:schemeClr>
              </a:solidFill>
            </a:endParaRPr>
          </a:p>
        </p:txBody>
      </p:sp>
    </p:spTree>
    <p:extLst>
      <p:ext uri="{BB962C8B-B14F-4D97-AF65-F5344CB8AC3E}">
        <p14:creationId xmlns:p14="http://schemas.microsoft.com/office/powerpoint/2010/main" val="33934438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hyperlink" Target="https://tr.wikipedia.org/wiki/Bilgi_teknolojisi" TargetMode="External"/><Relationship Id="rId2" Type="http://schemas.openxmlformats.org/officeDocument/2006/relationships/hyperlink" Target="https://tr.wikipedia.org/wiki/Kamu_hizmeti" TargetMode="External"/><Relationship Id="rId1" Type="http://schemas.openxmlformats.org/officeDocument/2006/relationships/slideLayout" Target="../slideLayouts/slideLayout3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tr.wikipedia.org/w/index.php?title=Y%C3%B6neti%C5%9Fim&amp;action=edit&amp;redlink=1" TargetMode="Externa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hyperlink" Target="http://www.turkiye.gov.tr/" TargetMode="External"/><Relationship Id="rId2" Type="http://schemas.openxmlformats.org/officeDocument/2006/relationships/image" Target="../media/image28.jpg"/><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B177BE8B-3307-91AF-643A-E8DCB2E00D75}"/>
              </a:ext>
            </a:extLst>
          </p:cNvPr>
          <p:cNvSpPr>
            <a:spLocks noGrp="1"/>
          </p:cNvSpPr>
          <p:nvPr>
            <p:ph type="pic" sz="quarter" idx="13"/>
          </p:nvPr>
        </p:nvSpPr>
        <p:spPr/>
        <p:txBody>
          <a:bodyPr/>
          <a:lstStyle/>
          <a:p>
            <a:endParaRPr lang="tr-TR" dirty="0"/>
          </a:p>
        </p:txBody>
      </p:sp>
      <p:sp>
        <p:nvSpPr>
          <p:cNvPr id="3" name="Veri Yer Tutucusu 2">
            <a:extLst>
              <a:ext uri="{FF2B5EF4-FFF2-40B4-BE49-F238E27FC236}">
                <a16:creationId xmlns:a16="http://schemas.microsoft.com/office/drawing/2014/main" id="{606933FB-2877-86C3-3939-D20DE7335751}"/>
              </a:ext>
            </a:extLst>
          </p:cNvPr>
          <p:cNvSpPr>
            <a:spLocks noGrp="1"/>
          </p:cNvSpPr>
          <p:nvPr>
            <p:ph type="dt" sz="half" idx="10"/>
          </p:nvPr>
        </p:nvSpPr>
        <p:spPr/>
        <p:txBody>
          <a:bodyPr/>
          <a:lstStyle/>
          <a:p>
            <a:pPr rtl="0"/>
            <a:r>
              <a:rPr lang="tr-TR"/>
              <a:t>2 Şubat 20XX, Salı</a:t>
            </a:r>
          </a:p>
        </p:txBody>
      </p:sp>
      <p:sp>
        <p:nvSpPr>
          <p:cNvPr id="4" name="Alt Bilgi Yer Tutucusu 3">
            <a:extLst>
              <a:ext uri="{FF2B5EF4-FFF2-40B4-BE49-F238E27FC236}">
                <a16:creationId xmlns:a16="http://schemas.microsoft.com/office/drawing/2014/main" id="{D63C7310-200D-2662-C39A-C34B51F60569}"/>
              </a:ext>
            </a:extLst>
          </p:cNvPr>
          <p:cNvSpPr>
            <a:spLocks noGrp="1"/>
          </p:cNvSpPr>
          <p:nvPr>
            <p:ph type="ftr" sz="quarter" idx="11"/>
          </p:nvPr>
        </p:nvSpPr>
        <p:spPr/>
        <p:txBody>
          <a:bodyPr/>
          <a:lstStyle/>
          <a:p>
            <a:pPr rtl="0"/>
            <a:r>
              <a:rPr lang="tr-TR" dirty="0"/>
              <a:t>Örnek Alt Bilgi Metni</a:t>
            </a:r>
          </a:p>
        </p:txBody>
      </p:sp>
      <p:sp>
        <p:nvSpPr>
          <p:cNvPr id="5" name="Slayt Numarası Yer Tutucusu 4">
            <a:extLst>
              <a:ext uri="{FF2B5EF4-FFF2-40B4-BE49-F238E27FC236}">
                <a16:creationId xmlns:a16="http://schemas.microsoft.com/office/drawing/2014/main" id="{D8DAF26A-4D8B-3820-3EA7-6A438B558010}"/>
              </a:ext>
            </a:extLst>
          </p:cNvPr>
          <p:cNvSpPr>
            <a:spLocks noGrp="1"/>
          </p:cNvSpPr>
          <p:nvPr>
            <p:ph type="sldNum" sz="quarter" idx="12"/>
          </p:nvPr>
        </p:nvSpPr>
        <p:spPr/>
        <p:txBody>
          <a:bodyPr/>
          <a:lstStyle/>
          <a:p>
            <a:pPr rtl="0"/>
            <a:fld id="{DBA1B0FB-D917-4C8C-928F-313BD683BF39}" type="slidenum">
              <a:rPr lang="tr-TR" smtClean="0"/>
              <a:t>1</a:t>
            </a:fld>
            <a:endParaRPr lang="tr-TR"/>
          </a:p>
        </p:txBody>
      </p:sp>
      <p:sp>
        <p:nvSpPr>
          <p:cNvPr id="6" name="Başlık 5">
            <a:extLst>
              <a:ext uri="{FF2B5EF4-FFF2-40B4-BE49-F238E27FC236}">
                <a16:creationId xmlns:a16="http://schemas.microsoft.com/office/drawing/2014/main" id="{B5C48BDA-4F33-DB5A-E65B-3A7902E7EC59}"/>
              </a:ext>
            </a:extLst>
          </p:cNvPr>
          <p:cNvSpPr>
            <a:spLocks noGrp="1"/>
          </p:cNvSpPr>
          <p:nvPr>
            <p:ph type="ctrTitle"/>
          </p:nvPr>
        </p:nvSpPr>
        <p:spPr/>
        <p:txBody>
          <a:bodyPr/>
          <a:lstStyle/>
          <a:p>
            <a:r>
              <a:rPr lang="tr-TR" sz="6480" dirty="0"/>
              <a:t>  DİJİTALLEŞME        VE </a:t>
            </a:r>
            <a:br>
              <a:rPr lang="tr-TR" sz="6480" dirty="0"/>
            </a:br>
            <a:r>
              <a:rPr lang="tr-TR" sz="6480" dirty="0"/>
              <a:t>   E-YÖNETİM</a:t>
            </a:r>
          </a:p>
        </p:txBody>
      </p:sp>
      <p:sp>
        <p:nvSpPr>
          <p:cNvPr id="7" name="Alt Başlık 6">
            <a:extLst>
              <a:ext uri="{FF2B5EF4-FFF2-40B4-BE49-F238E27FC236}">
                <a16:creationId xmlns:a16="http://schemas.microsoft.com/office/drawing/2014/main" id="{13F56287-2F12-713B-A3F6-71D4C7A2399C}"/>
              </a:ext>
            </a:extLst>
          </p:cNvPr>
          <p:cNvSpPr>
            <a:spLocks noGrp="1"/>
          </p:cNvSpPr>
          <p:nvPr>
            <p:ph type="subTitle" idx="1"/>
          </p:nvPr>
        </p:nvSpPr>
        <p:spPr/>
        <p:txBody>
          <a:bodyPr/>
          <a:lstStyle/>
          <a:p>
            <a:pPr>
              <a:lnSpc>
                <a:spcPts val="2850"/>
              </a:lnSpc>
            </a:pPr>
            <a:r>
              <a:rPr lang="en-US" sz="1800" dirty="0">
                <a:solidFill>
                  <a:srgbClr val="DCD7E5"/>
                </a:solidFill>
                <a:latin typeface="Bahnschrift SemiBold" panose="020B0502040204020203" pitchFamily="34" charset="0"/>
                <a:ea typeface="Heebo Light" pitchFamily="34" charset="-122"/>
                <a:cs typeface="Heebo Light" pitchFamily="34" charset="-120"/>
              </a:rPr>
              <a:t>Yeni </a:t>
            </a:r>
            <a:r>
              <a:rPr lang="en-US" sz="1800" dirty="0" err="1">
                <a:solidFill>
                  <a:srgbClr val="DCD7E5"/>
                </a:solidFill>
                <a:latin typeface="Bahnschrift SemiBold" panose="020B0502040204020203" pitchFamily="34" charset="0"/>
                <a:ea typeface="Heebo Light" pitchFamily="34" charset="-122"/>
                <a:cs typeface="Heebo Light" pitchFamily="34" charset="-120"/>
              </a:rPr>
              <a:t>bir</a:t>
            </a:r>
            <a:r>
              <a:rPr lang="en-US" sz="1800" dirty="0">
                <a:solidFill>
                  <a:srgbClr val="DCD7E5"/>
                </a:solidFill>
                <a:latin typeface="Bahnschrift SemiBold" panose="020B0502040204020203" pitchFamily="34" charset="0"/>
                <a:ea typeface="Heebo Light" pitchFamily="34" charset="-122"/>
                <a:cs typeface="Heebo Light" pitchFamily="34" charset="-120"/>
              </a:rPr>
              <a:t> </a:t>
            </a:r>
            <a:r>
              <a:rPr lang="en-US" sz="1800" dirty="0" err="1">
                <a:solidFill>
                  <a:srgbClr val="DCD7E5"/>
                </a:solidFill>
                <a:latin typeface="Bahnschrift SemiBold" panose="020B0502040204020203" pitchFamily="34" charset="0"/>
                <a:ea typeface="Heebo Light" pitchFamily="34" charset="-122"/>
                <a:cs typeface="Heebo Light" pitchFamily="34" charset="-120"/>
              </a:rPr>
              <a:t>çağa</a:t>
            </a:r>
            <a:r>
              <a:rPr lang="en-US" sz="1800" dirty="0">
                <a:solidFill>
                  <a:srgbClr val="DCD7E5"/>
                </a:solidFill>
                <a:latin typeface="Bahnschrift SemiBold" panose="020B0502040204020203" pitchFamily="34" charset="0"/>
                <a:ea typeface="Heebo Light" pitchFamily="34" charset="-122"/>
                <a:cs typeface="Heebo Light" pitchFamily="34" charset="-120"/>
              </a:rPr>
              <a:t> </a:t>
            </a:r>
            <a:r>
              <a:rPr lang="en-US" sz="1800" dirty="0" err="1">
                <a:solidFill>
                  <a:srgbClr val="DCD7E5"/>
                </a:solidFill>
                <a:latin typeface="Bahnschrift SemiBold" panose="020B0502040204020203" pitchFamily="34" charset="0"/>
                <a:ea typeface="Heebo Light" pitchFamily="34" charset="-122"/>
                <a:cs typeface="Heebo Light" pitchFamily="34" charset="-120"/>
              </a:rPr>
              <a:t>adım</a:t>
            </a:r>
            <a:r>
              <a:rPr lang="en-US" sz="1800" dirty="0">
                <a:solidFill>
                  <a:srgbClr val="DCD7E5"/>
                </a:solidFill>
                <a:latin typeface="Bahnschrift SemiBold" panose="020B0502040204020203" pitchFamily="34" charset="0"/>
                <a:ea typeface="Heebo Light" pitchFamily="34" charset="-122"/>
                <a:cs typeface="Heebo Light" pitchFamily="34" charset="-120"/>
              </a:rPr>
              <a:t> </a:t>
            </a:r>
            <a:r>
              <a:rPr lang="en-US" sz="1800" dirty="0" err="1">
                <a:solidFill>
                  <a:srgbClr val="DCD7E5"/>
                </a:solidFill>
                <a:latin typeface="Bahnschrift SemiBold" panose="020B0502040204020203" pitchFamily="34" charset="0"/>
                <a:ea typeface="Heebo Light" pitchFamily="34" charset="-122"/>
                <a:cs typeface="Heebo Light" pitchFamily="34" charset="-120"/>
              </a:rPr>
              <a:t>atın</a:t>
            </a:r>
            <a:r>
              <a:rPr lang="tr-TR" sz="1800" dirty="0">
                <a:solidFill>
                  <a:srgbClr val="DCD7E5"/>
                </a:solidFill>
                <a:latin typeface="Bahnschrift SemiBold" panose="020B0502040204020203" pitchFamily="34" charset="0"/>
                <a:ea typeface="Heebo Light" pitchFamily="34" charset="-122"/>
                <a:cs typeface="Heebo Light" pitchFamily="34" charset="-120"/>
              </a:rPr>
              <a:t> ve de</a:t>
            </a:r>
            <a:r>
              <a:rPr lang="en-US" sz="1800" dirty="0" err="1">
                <a:solidFill>
                  <a:srgbClr val="DCD7E5"/>
                </a:solidFill>
                <a:latin typeface="Bahnschrift SemiBold" panose="020B0502040204020203" pitchFamily="34" charset="0"/>
                <a:ea typeface="Heebo Light" pitchFamily="34" charset="-122"/>
                <a:cs typeface="Heebo Light" pitchFamily="34" charset="-120"/>
              </a:rPr>
              <a:t>ğişimin</a:t>
            </a:r>
            <a:r>
              <a:rPr lang="en-US" sz="1800" dirty="0">
                <a:solidFill>
                  <a:srgbClr val="DCD7E5"/>
                </a:solidFill>
                <a:latin typeface="Bahnschrift SemiBold" panose="020B0502040204020203" pitchFamily="34" charset="0"/>
                <a:ea typeface="Heebo Light" pitchFamily="34" charset="-122"/>
                <a:cs typeface="Heebo Light" pitchFamily="34" charset="-120"/>
              </a:rPr>
              <a:t> </a:t>
            </a:r>
            <a:r>
              <a:rPr lang="en-US" sz="1800" dirty="0" err="1">
                <a:solidFill>
                  <a:srgbClr val="DCD7E5"/>
                </a:solidFill>
                <a:latin typeface="Bahnschrift SemiBold" panose="020B0502040204020203" pitchFamily="34" charset="0"/>
                <a:ea typeface="Heebo Light" pitchFamily="34" charset="-122"/>
                <a:cs typeface="Heebo Light" pitchFamily="34" charset="-120"/>
              </a:rPr>
              <a:t>gücünü</a:t>
            </a:r>
            <a:r>
              <a:rPr lang="en-US" sz="1800" dirty="0">
                <a:solidFill>
                  <a:srgbClr val="DCD7E5"/>
                </a:solidFill>
                <a:latin typeface="Bahnschrift SemiBold" panose="020B0502040204020203" pitchFamily="34" charset="0"/>
                <a:ea typeface="Heebo Light" pitchFamily="34" charset="-122"/>
                <a:cs typeface="Heebo Light" pitchFamily="34" charset="-120"/>
              </a:rPr>
              <a:t> </a:t>
            </a:r>
            <a:r>
              <a:rPr lang="en-US" sz="1800" dirty="0" err="1">
                <a:solidFill>
                  <a:srgbClr val="DCD7E5"/>
                </a:solidFill>
                <a:latin typeface="Bahnschrift SemiBold" panose="020B0502040204020203" pitchFamily="34" charset="0"/>
                <a:ea typeface="Heebo Light" pitchFamily="34" charset="-122"/>
                <a:cs typeface="Heebo Light" pitchFamily="34" charset="-120"/>
              </a:rPr>
              <a:t>keşfedin</a:t>
            </a:r>
            <a:r>
              <a:rPr lang="en-US" sz="1800" dirty="0">
                <a:solidFill>
                  <a:srgbClr val="DCD7E5"/>
                </a:solidFill>
                <a:latin typeface="Bahnschrift SemiBold" panose="020B0502040204020203" pitchFamily="34" charset="0"/>
                <a:ea typeface="Heebo Light" pitchFamily="34" charset="-122"/>
                <a:cs typeface="Heebo Light" pitchFamily="34" charset="-120"/>
              </a:rPr>
              <a:t>…</a:t>
            </a:r>
            <a:endParaRPr lang="en-US" sz="1800" dirty="0">
              <a:latin typeface="Bahnschrift SemiBold" panose="020B0502040204020203" pitchFamily="34" charset="0"/>
            </a:endParaRPr>
          </a:p>
        </p:txBody>
      </p:sp>
      <p:pic>
        <p:nvPicPr>
          <p:cNvPr id="8" name="Picture 25" descr="Uygulamalara sahip mobil cihaz">
            <a:extLst>
              <a:ext uri="{FF2B5EF4-FFF2-40B4-BE49-F238E27FC236}">
                <a16:creationId xmlns:a16="http://schemas.microsoft.com/office/drawing/2014/main" id="{DF0817FC-C5C1-188E-667C-8EA143D880C6}"/>
              </a:ext>
            </a:extLst>
          </p:cNvPr>
          <p:cNvPicPr>
            <a:picLocks noChangeAspect="1"/>
          </p:cNvPicPr>
          <p:nvPr/>
        </p:nvPicPr>
        <p:blipFill rotWithShape="1">
          <a:blip r:embed="rId2"/>
          <a:srcRect l="45332" r="5761"/>
          <a:stretch/>
        </p:blipFill>
        <p:spPr>
          <a:xfrm>
            <a:off x="7475059" y="12"/>
            <a:ext cx="7155342" cy="822958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992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6655E707-8F2E-DF86-A88D-88AF138568B3}"/>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DF09A066-B664-7D7E-E2EE-1113A803BD4D}"/>
              </a:ext>
            </a:extLst>
          </p:cNvPr>
          <p:cNvSpPr>
            <a:spLocks noGrp="1"/>
          </p:cNvSpPr>
          <p:nvPr>
            <p:ph type="ctrTitle"/>
          </p:nvPr>
        </p:nvSpPr>
        <p:spPr>
          <a:xfrm>
            <a:off x="661036" y="659131"/>
            <a:ext cx="6524624" cy="2374002"/>
          </a:xfrm>
        </p:spPr>
        <p:txBody>
          <a:bodyPr/>
          <a:lstStyle/>
          <a:p>
            <a:r>
              <a:rPr lang="tr-TR" sz="6600" b="1" u="sng" dirty="0"/>
              <a:t>DİJİTAL DÖNÜŞÜM</a:t>
            </a:r>
          </a:p>
        </p:txBody>
      </p:sp>
      <p:sp>
        <p:nvSpPr>
          <p:cNvPr id="4" name="Alt Başlık 3">
            <a:extLst>
              <a:ext uri="{FF2B5EF4-FFF2-40B4-BE49-F238E27FC236}">
                <a16:creationId xmlns:a16="http://schemas.microsoft.com/office/drawing/2014/main" id="{99A7730C-B81C-4501-91F1-9FCADEF0B3ED}"/>
              </a:ext>
            </a:extLst>
          </p:cNvPr>
          <p:cNvSpPr>
            <a:spLocks noGrp="1"/>
          </p:cNvSpPr>
          <p:nvPr>
            <p:ph type="subTitle" idx="1"/>
          </p:nvPr>
        </p:nvSpPr>
        <p:spPr>
          <a:xfrm>
            <a:off x="661036" y="3178099"/>
            <a:ext cx="6524624" cy="4120230"/>
          </a:xfrm>
        </p:spPr>
        <p:txBody>
          <a:bodyPr/>
          <a:lstStyle/>
          <a:p>
            <a:r>
              <a:rPr lang="tr-TR" sz="2400" b="1" dirty="0"/>
              <a:t>	Dijital Dönüşüm</a:t>
            </a:r>
            <a:r>
              <a:rPr lang="tr-TR" sz="2400" dirty="0"/>
              <a:t>, teknolojinin iş süreçlerine, organizasyon yapısına ve hizmet modellerine entegre edilmesiyle, işletmelerin ve kurumların daha verimli, rekabetçi ve yenilikçi hale gelmesini sağlayan kapsamlı bir değişim sürecidir. </a:t>
            </a:r>
          </a:p>
          <a:p>
            <a:endParaRPr lang="tr-TR" sz="2400" dirty="0"/>
          </a:p>
          <a:p>
            <a:r>
              <a:rPr lang="tr-TR" sz="2400" dirty="0"/>
              <a:t>	Bu dönüşüm, sadece teknoloji kullanımıyla sınırlı değildir; aynı zamanda kültürel, stratejik ve organizasyonel bir değişim gerektirir.</a:t>
            </a:r>
          </a:p>
        </p:txBody>
      </p:sp>
      <p:pic>
        <p:nvPicPr>
          <p:cNvPr id="5" name="Resim 4" descr="ekran görüntüsü, renklilik, diyagram, çizgi içeren bir resim">
            <a:extLst>
              <a:ext uri="{FF2B5EF4-FFF2-40B4-BE49-F238E27FC236}">
                <a16:creationId xmlns:a16="http://schemas.microsoft.com/office/drawing/2014/main" id="{59769D2C-5836-7B5B-3ABF-85D261CADA14}"/>
              </a:ext>
            </a:extLst>
          </p:cNvPr>
          <p:cNvPicPr>
            <a:picLocks noChangeAspect="1"/>
          </p:cNvPicPr>
          <p:nvPr/>
        </p:nvPicPr>
        <p:blipFill>
          <a:blip r:embed="rId2"/>
          <a:stretch>
            <a:fillRect/>
          </a:stretch>
        </p:blipFill>
        <p:spPr>
          <a:xfrm>
            <a:off x="7101314" y="0"/>
            <a:ext cx="7529086" cy="8229599"/>
          </a:xfrm>
          <a:prstGeom prst="rect">
            <a:avLst/>
          </a:prstGeom>
          <a:noFill/>
        </p:spPr>
      </p:pic>
    </p:spTree>
    <p:extLst>
      <p:ext uri="{BB962C8B-B14F-4D97-AF65-F5344CB8AC3E}">
        <p14:creationId xmlns:p14="http://schemas.microsoft.com/office/powerpoint/2010/main" val="2284263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E7DB88D3-9ACF-D8FC-1429-7538CD072663}"/>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60D9DF77-A2CD-F8A5-55ED-E2A2F81122B5}"/>
              </a:ext>
            </a:extLst>
          </p:cNvPr>
          <p:cNvSpPr>
            <a:spLocks noGrp="1"/>
          </p:cNvSpPr>
          <p:nvPr>
            <p:ph type="ctrTitle"/>
          </p:nvPr>
        </p:nvSpPr>
        <p:spPr>
          <a:xfrm>
            <a:off x="661036" y="659131"/>
            <a:ext cx="6524624" cy="2061768"/>
          </a:xfrm>
        </p:spPr>
        <p:txBody>
          <a:bodyPr/>
          <a:lstStyle/>
          <a:p>
            <a:r>
              <a:rPr lang="tr-TR" sz="3200" b="1" u="sng" dirty="0"/>
              <a:t>DİJİTAL DÖNÜŞÜMÜN AŞAMALARI</a:t>
            </a:r>
          </a:p>
        </p:txBody>
      </p:sp>
      <p:sp>
        <p:nvSpPr>
          <p:cNvPr id="4" name="Alt Başlık 3">
            <a:extLst>
              <a:ext uri="{FF2B5EF4-FFF2-40B4-BE49-F238E27FC236}">
                <a16:creationId xmlns:a16="http://schemas.microsoft.com/office/drawing/2014/main" id="{A2B35095-FD33-847A-B7A3-53758D22BA9B}"/>
              </a:ext>
            </a:extLst>
          </p:cNvPr>
          <p:cNvSpPr>
            <a:spLocks noGrp="1"/>
          </p:cNvSpPr>
          <p:nvPr>
            <p:ph type="subTitle" idx="1"/>
          </p:nvPr>
        </p:nvSpPr>
        <p:spPr>
          <a:xfrm>
            <a:off x="661036" y="2974293"/>
            <a:ext cx="6524624" cy="2718259"/>
          </a:xfrm>
        </p:spPr>
        <p:txBody>
          <a:bodyPr/>
          <a:lstStyle/>
          <a:p>
            <a:pPr marL="514350" indent="-514350">
              <a:buAutoNum type="arabicParenR"/>
            </a:pPr>
            <a:r>
              <a:rPr lang="tr-TR" u="sng" dirty="0"/>
              <a:t>Dönüşüm hedeflerinin belirlenmesi: </a:t>
            </a:r>
            <a:r>
              <a:rPr lang="tr-TR" dirty="0"/>
              <a:t>Bu adımdan işletmeler için dönüşümsel hedefler belirlenmelidir.</a:t>
            </a:r>
          </a:p>
          <a:p>
            <a:pPr marL="514350" indent="-514350">
              <a:buAutoNum type="arabicParenR"/>
            </a:pPr>
            <a:r>
              <a:rPr lang="tr-TR" u="sng" dirty="0"/>
              <a:t>Piyasadaki teknoloji sağlayıcılarının incelenmesi:</a:t>
            </a:r>
            <a:r>
              <a:rPr lang="tr-TR" dirty="0"/>
              <a:t> Hedeflerin belirlenmesinden sonraki adım piyasadaki teknolojilerin tam olarak bilinmesi ve bunlardan yararlanılmasıdır.</a:t>
            </a:r>
          </a:p>
        </p:txBody>
      </p:sp>
      <p:pic>
        <p:nvPicPr>
          <p:cNvPr id="5" name="Picture 3" descr="Beyaz arka plan üzerinde soyut ağ bağlantısı">
            <a:extLst>
              <a:ext uri="{FF2B5EF4-FFF2-40B4-BE49-F238E27FC236}">
                <a16:creationId xmlns:a16="http://schemas.microsoft.com/office/drawing/2014/main" id="{A007C9CB-E857-AC5A-1AFF-9594DB8BB04B}"/>
              </a:ext>
            </a:extLst>
          </p:cNvPr>
          <p:cNvPicPr>
            <a:picLocks noChangeAspect="1"/>
          </p:cNvPicPr>
          <p:nvPr/>
        </p:nvPicPr>
        <p:blipFill rotWithShape="1">
          <a:blip r:embed="rId2"/>
          <a:srcRect r="33047" b="-1"/>
          <a:stretch/>
        </p:blipFill>
        <p:spPr>
          <a:xfrm>
            <a:off x="7751625" y="0"/>
            <a:ext cx="6878775" cy="8149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69071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6B50-1592-C213-6D99-FF0C8BE1DB74}"/>
            </a:ext>
          </a:extLst>
        </p:cNvPr>
        <p:cNvGrpSpPr/>
        <p:nvPr/>
      </p:nvGrpSpPr>
      <p:grpSpPr>
        <a:xfrm>
          <a:off x="0" y="0"/>
          <a:ext cx="0" cy="0"/>
          <a:chOff x="0" y="0"/>
          <a:chExt cx="0" cy="0"/>
        </a:xfrm>
      </p:grpSpPr>
      <p:sp>
        <p:nvSpPr>
          <p:cNvPr id="2" name="Resim Yer Tutucusu 1">
            <a:extLst>
              <a:ext uri="{FF2B5EF4-FFF2-40B4-BE49-F238E27FC236}">
                <a16:creationId xmlns:a16="http://schemas.microsoft.com/office/drawing/2014/main" id="{04024EB7-FF18-A565-D829-E6DEEA6334CB}"/>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0870C168-3D78-EEB5-7BC5-11677F2FF1FD}"/>
              </a:ext>
            </a:extLst>
          </p:cNvPr>
          <p:cNvSpPr>
            <a:spLocks noGrp="1"/>
          </p:cNvSpPr>
          <p:nvPr>
            <p:ph type="ctrTitle"/>
          </p:nvPr>
        </p:nvSpPr>
        <p:spPr>
          <a:xfrm>
            <a:off x="661036" y="659131"/>
            <a:ext cx="6524624" cy="2061768"/>
          </a:xfrm>
        </p:spPr>
        <p:txBody>
          <a:bodyPr/>
          <a:lstStyle/>
          <a:p>
            <a:r>
              <a:rPr lang="tr-TR" sz="3200" b="1" u="sng" dirty="0"/>
              <a:t>DİJİTAL DÖNÜŞÜMÜN AŞAMALARI</a:t>
            </a:r>
          </a:p>
        </p:txBody>
      </p:sp>
      <p:sp>
        <p:nvSpPr>
          <p:cNvPr id="4" name="Alt Başlık 3">
            <a:extLst>
              <a:ext uri="{FF2B5EF4-FFF2-40B4-BE49-F238E27FC236}">
                <a16:creationId xmlns:a16="http://schemas.microsoft.com/office/drawing/2014/main" id="{88920B2B-467C-05BC-9D56-150A052F59B6}"/>
              </a:ext>
            </a:extLst>
          </p:cNvPr>
          <p:cNvSpPr>
            <a:spLocks noGrp="1"/>
          </p:cNvSpPr>
          <p:nvPr>
            <p:ph type="subTitle" idx="1"/>
          </p:nvPr>
        </p:nvSpPr>
        <p:spPr>
          <a:xfrm>
            <a:off x="661036" y="2974293"/>
            <a:ext cx="6524624" cy="2718259"/>
          </a:xfrm>
        </p:spPr>
        <p:txBody>
          <a:bodyPr/>
          <a:lstStyle/>
          <a:p>
            <a:pPr marL="0" indent="0"/>
            <a:r>
              <a:rPr lang="tr-TR" sz="2650" dirty="0"/>
              <a:t>3-) </a:t>
            </a:r>
            <a:r>
              <a:rPr lang="tr-TR" sz="2650" u="sng" dirty="0"/>
              <a:t>Dijitalleşme platformlarının belirlenmesi</a:t>
            </a:r>
            <a:r>
              <a:rPr lang="tr-TR" sz="2650" dirty="0"/>
              <a:t>: Dijital platformun hedeflere uygun olması dikkat edilmesi gereken konulardan bir tanesidir.</a:t>
            </a:r>
            <a:endParaRPr lang="tr-TR" sz="2650" u="sng" dirty="0"/>
          </a:p>
          <a:p>
            <a:pPr marL="0" indent="0"/>
            <a:r>
              <a:rPr lang="tr-TR" sz="2650" dirty="0"/>
              <a:t>4-) </a:t>
            </a:r>
            <a:r>
              <a:rPr lang="tr-TR" sz="2650" u="sng" dirty="0"/>
              <a:t>Değişim ve dönüşümün gerçekleştirilmesi</a:t>
            </a:r>
            <a:r>
              <a:rPr lang="tr-TR" sz="2650" dirty="0"/>
              <a:t>: İlk üç süreç gerçekleştirildikten sonra dönüşüm başarılı bir şekilde gerçekleştirilmelidir</a:t>
            </a:r>
          </a:p>
          <a:p>
            <a:pPr marL="0" indent="0"/>
            <a:r>
              <a:rPr lang="tr-TR" sz="2650" dirty="0"/>
              <a:t>5-) </a:t>
            </a:r>
            <a:r>
              <a:rPr lang="tr-TR" sz="2650" u="sng" dirty="0"/>
              <a:t>Hizmetlerde uzmanlaşma</a:t>
            </a:r>
            <a:r>
              <a:rPr lang="tr-TR" sz="2650" dirty="0"/>
              <a:t>: Değişim gerçekleştirilmeli, ancak değişim sonrasında gelişim, uzmanlaşma ve değişim sürekli olarak devam etmelidir</a:t>
            </a:r>
          </a:p>
        </p:txBody>
      </p:sp>
      <p:pic>
        <p:nvPicPr>
          <p:cNvPr id="5" name="Picture 3" descr="Beyaz arka plan üzerinde soyut ağ bağlantısı">
            <a:extLst>
              <a:ext uri="{FF2B5EF4-FFF2-40B4-BE49-F238E27FC236}">
                <a16:creationId xmlns:a16="http://schemas.microsoft.com/office/drawing/2014/main" id="{FAD8CC9C-2137-FEEE-9C92-BAADFC4F91C3}"/>
              </a:ext>
            </a:extLst>
          </p:cNvPr>
          <p:cNvPicPr>
            <a:picLocks noChangeAspect="1"/>
          </p:cNvPicPr>
          <p:nvPr/>
        </p:nvPicPr>
        <p:blipFill rotWithShape="1">
          <a:blip r:embed="rId2"/>
          <a:srcRect r="33047" b="-1"/>
          <a:stretch/>
        </p:blipFill>
        <p:spPr>
          <a:xfrm>
            <a:off x="7751625" y="10"/>
            <a:ext cx="6878775" cy="812671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564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87F5BF6A-CEAF-9E6C-25E6-4CB0D7CE5AFB}"/>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597891A2-56F8-067F-D8B5-0635660D1E11}"/>
              </a:ext>
            </a:extLst>
          </p:cNvPr>
          <p:cNvSpPr>
            <a:spLocks noGrp="1"/>
          </p:cNvSpPr>
          <p:nvPr>
            <p:ph type="ctrTitle"/>
          </p:nvPr>
        </p:nvSpPr>
        <p:spPr>
          <a:xfrm>
            <a:off x="661036" y="659130"/>
            <a:ext cx="6524624" cy="1270031"/>
          </a:xfrm>
        </p:spPr>
        <p:txBody>
          <a:bodyPr/>
          <a:lstStyle/>
          <a:p>
            <a:r>
              <a:rPr lang="tr-TR" sz="2800" b="1" u="sng" dirty="0"/>
              <a:t>DİJİTAL DÖNÜŞÜMDE KİLİT BİLEŞENLER</a:t>
            </a:r>
          </a:p>
        </p:txBody>
      </p:sp>
      <p:sp>
        <p:nvSpPr>
          <p:cNvPr id="4" name="Alt Başlık 3">
            <a:extLst>
              <a:ext uri="{FF2B5EF4-FFF2-40B4-BE49-F238E27FC236}">
                <a16:creationId xmlns:a16="http://schemas.microsoft.com/office/drawing/2014/main" id="{AD237C93-D122-4458-020A-DC3FF46B45FB}"/>
              </a:ext>
            </a:extLst>
          </p:cNvPr>
          <p:cNvSpPr>
            <a:spLocks noGrp="1"/>
          </p:cNvSpPr>
          <p:nvPr>
            <p:ph type="subTitle" idx="1"/>
          </p:nvPr>
        </p:nvSpPr>
        <p:spPr>
          <a:xfrm>
            <a:off x="1095934" y="2193708"/>
            <a:ext cx="6524624" cy="2718259"/>
          </a:xfrm>
        </p:spPr>
        <p:txBody>
          <a:bodyPr/>
          <a:lstStyle/>
          <a:p>
            <a:r>
              <a:rPr lang="tr-TR" sz="2800" b="1" dirty="0"/>
              <a:t>Yapay Zeka</a:t>
            </a:r>
          </a:p>
          <a:p>
            <a:r>
              <a:rPr lang="tr-TR" sz="2800" dirty="0"/>
              <a:t>Yapay zeka, işletmelerin verileri analiz etme, otomasyon gerçekleştirme ve yeni ürün ve hizmetler geliştirme yeteneklerini artıran bir teknolojidir.</a:t>
            </a:r>
          </a:p>
          <a:p>
            <a:endParaRPr lang="tr-TR" sz="2800" dirty="0"/>
          </a:p>
          <a:p>
            <a:r>
              <a:rPr lang="tr-TR" sz="2800" b="1" dirty="0"/>
              <a:t>Nesnelerin İnterneti</a:t>
            </a:r>
          </a:p>
          <a:p>
            <a:r>
              <a:rPr lang="tr-TR" sz="2800" dirty="0" err="1"/>
              <a:t>IoT</a:t>
            </a:r>
            <a:r>
              <a:rPr lang="tr-TR" sz="2800" dirty="0"/>
              <a:t>, fiziksel cihazların ve sensörlerin birbirine bağlanmasını ve veri toplamasını sağlar, bu da işletmelere gerçek zamanlı veri sunar.</a:t>
            </a:r>
          </a:p>
          <a:p>
            <a:endParaRPr lang="tr-TR" dirty="0"/>
          </a:p>
        </p:txBody>
      </p:sp>
      <p:pic>
        <p:nvPicPr>
          <p:cNvPr id="6" name="Resim 5">
            <a:extLst>
              <a:ext uri="{FF2B5EF4-FFF2-40B4-BE49-F238E27FC236}">
                <a16:creationId xmlns:a16="http://schemas.microsoft.com/office/drawing/2014/main" id="{A4229960-7FCE-66E3-E7D2-C536EA2A0313}"/>
              </a:ext>
            </a:extLst>
          </p:cNvPr>
          <p:cNvPicPr>
            <a:picLocks noChangeAspect="1"/>
          </p:cNvPicPr>
          <p:nvPr/>
        </p:nvPicPr>
        <p:blipFill>
          <a:blip r:embed="rId2"/>
          <a:stretch>
            <a:fillRect/>
          </a:stretch>
        </p:blipFill>
        <p:spPr>
          <a:xfrm>
            <a:off x="7620558" y="0"/>
            <a:ext cx="7009842" cy="9150673"/>
          </a:xfrm>
          <a:prstGeom prst="rect">
            <a:avLst/>
          </a:prstGeom>
        </p:spPr>
      </p:pic>
    </p:spTree>
    <p:extLst>
      <p:ext uri="{BB962C8B-B14F-4D97-AF65-F5344CB8AC3E}">
        <p14:creationId xmlns:p14="http://schemas.microsoft.com/office/powerpoint/2010/main" val="3407643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78A1-BD8D-FFBD-1BA0-48EDD78FBCAB}"/>
            </a:ext>
          </a:extLst>
        </p:cNvPr>
        <p:cNvGrpSpPr/>
        <p:nvPr/>
      </p:nvGrpSpPr>
      <p:grpSpPr>
        <a:xfrm>
          <a:off x="0" y="0"/>
          <a:ext cx="0" cy="0"/>
          <a:chOff x="0" y="0"/>
          <a:chExt cx="0" cy="0"/>
        </a:xfrm>
      </p:grpSpPr>
      <p:sp>
        <p:nvSpPr>
          <p:cNvPr id="2" name="Resim Yer Tutucusu 1">
            <a:extLst>
              <a:ext uri="{FF2B5EF4-FFF2-40B4-BE49-F238E27FC236}">
                <a16:creationId xmlns:a16="http://schemas.microsoft.com/office/drawing/2014/main" id="{C7A4519E-8370-1041-33C7-77ACBC32CAD0}"/>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D6D2CFC5-868E-0640-591E-885EACD4DB01}"/>
              </a:ext>
            </a:extLst>
          </p:cNvPr>
          <p:cNvSpPr>
            <a:spLocks noGrp="1"/>
          </p:cNvSpPr>
          <p:nvPr>
            <p:ph type="ctrTitle"/>
          </p:nvPr>
        </p:nvSpPr>
        <p:spPr>
          <a:xfrm>
            <a:off x="661036" y="659130"/>
            <a:ext cx="6524624" cy="1236577"/>
          </a:xfrm>
        </p:spPr>
        <p:txBody>
          <a:bodyPr/>
          <a:lstStyle/>
          <a:p>
            <a:r>
              <a:rPr lang="tr-TR" sz="2800" b="1" u="sng" dirty="0"/>
              <a:t>DİJİTAL DÖNÜŞÜMDE KİLİT BİLEŞENLER</a:t>
            </a:r>
          </a:p>
        </p:txBody>
      </p:sp>
      <p:sp>
        <p:nvSpPr>
          <p:cNvPr id="4" name="Alt Başlık 3">
            <a:extLst>
              <a:ext uri="{FF2B5EF4-FFF2-40B4-BE49-F238E27FC236}">
                <a16:creationId xmlns:a16="http://schemas.microsoft.com/office/drawing/2014/main" id="{EB975586-4565-3179-C3EB-72130381451E}"/>
              </a:ext>
            </a:extLst>
          </p:cNvPr>
          <p:cNvSpPr>
            <a:spLocks noGrp="1"/>
          </p:cNvSpPr>
          <p:nvPr>
            <p:ph type="subTitle" idx="1"/>
          </p:nvPr>
        </p:nvSpPr>
        <p:spPr>
          <a:xfrm>
            <a:off x="1095934" y="2216011"/>
            <a:ext cx="6524624" cy="2718259"/>
          </a:xfrm>
        </p:spPr>
        <p:txBody>
          <a:bodyPr/>
          <a:lstStyle/>
          <a:p>
            <a:r>
              <a:rPr lang="tr-TR" sz="2600" b="1" dirty="0"/>
              <a:t>Bulut Bilişim</a:t>
            </a:r>
          </a:p>
          <a:p>
            <a:r>
              <a:rPr lang="tr-TR" sz="2600" dirty="0"/>
              <a:t>Bulut bilişim, işletmelerin ihtiyaç duydukları zaman esnek olarak bilgi işlem gücü, depolama ve yazılım hizmetlerine erişmelerini sağlar.</a:t>
            </a:r>
          </a:p>
          <a:p>
            <a:endParaRPr lang="tr-TR" sz="2800" dirty="0"/>
          </a:p>
          <a:p>
            <a:r>
              <a:rPr lang="tr-TR" sz="2400" b="1" dirty="0"/>
              <a:t>Blok Zinciri Teknolojisi</a:t>
            </a:r>
          </a:p>
          <a:p>
            <a:r>
              <a:rPr lang="tr-TR" sz="2400" dirty="0"/>
              <a:t>Blok zinciri, güvenli ve şeffaf bir şekilde dijital işlemleri kaydetmek için kullanılan bir teknolojidir. Kripto para birimleri için temel olarak geliştirilmiştir, ancak şimdi çeşitli sektörlerde veri güvenliği, izlenebilirlik ve işlem şeffaflığı sağlamak için kullanılmaktadır</a:t>
            </a:r>
            <a:r>
              <a:rPr lang="tr-TR" sz="1600" dirty="0"/>
              <a:t>.</a:t>
            </a:r>
          </a:p>
          <a:p>
            <a:r>
              <a:rPr lang="tr-TR" sz="2800" dirty="0"/>
              <a:t>.</a:t>
            </a:r>
          </a:p>
          <a:p>
            <a:endParaRPr lang="tr-TR" dirty="0"/>
          </a:p>
        </p:txBody>
      </p:sp>
      <p:pic>
        <p:nvPicPr>
          <p:cNvPr id="5" name="Resim 4">
            <a:extLst>
              <a:ext uri="{FF2B5EF4-FFF2-40B4-BE49-F238E27FC236}">
                <a16:creationId xmlns:a16="http://schemas.microsoft.com/office/drawing/2014/main" id="{235A6FEA-031C-4D37-4AD1-F681C6C02D31}"/>
              </a:ext>
            </a:extLst>
          </p:cNvPr>
          <p:cNvPicPr>
            <a:picLocks noChangeAspect="1"/>
          </p:cNvPicPr>
          <p:nvPr/>
        </p:nvPicPr>
        <p:blipFill>
          <a:blip r:embed="rId2"/>
          <a:stretch>
            <a:fillRect/>
          </a:stretch>
        </p:blipFill>
        <p:spPr>
          <a:xfrm>
            <a:off x="7356834" y="0"/>
            <a:ext cx="7185658" cy="8727004"/>
          </a:xfrm>
          <a:prstGeom prst="rect">
            <a:avLst/>
          </a:prstGeom>
        </p:spPr>
      </p:pic>
    </p:spTree>
    <p:extLst>
      <p:ext uri="{BB962C8B-B14F-4D97-AF65-F5344CB8AC3E}">
        <p14:creationId xmlns:p14="http://schemas.microsoft.com/office/powerpoint/2010/main" val="108601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4DB60-513C-8ACA-8FA8-9D9AAA92808C}"/>
            </a:ext>
          </a:extLst>
        </p:cNvPr>
        <p:cNvGrpSpPr/>
        <p:nvPr/>
      </p:nvGrpSpPr>
      <p:grpSpPr>
        <a:xfrm>
          <a:off x="0" y="0"/>
          <a:ext cx="0" cy="0"/>
          <a:chOff x="0" y="0"/>
          <a:chExt cx="0" cy="0"/>
        </a:xfrm>
      </p:grpSpPr>
      <p:sp>
        <p:nvSpPr>
          <p:cNvPr id="2" name="Resim Yer Tutucusu 1">
            <a:extLst>
              <a:ext uri="{FF2B5EF4-FFF2-40B4-BE49-F238E27FC236}">
                <a16:creationId xmlns:a16="http://schemas.microsoft.com/office/drawing/2014/main" id="{716EB715-A85C-ED97-4782-471B926D48E6}"/>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C9CF7FA5-3D4B-2967-5665-8A0EC61F2300}"/>
              </a:ext>
            </a:extLst>
          </p:cNvPr>
          <p:cNvSpPr>
            <a:spLocks noGrp="1"/>
          </p:cNvSpPr>
          <p:nvPr>
            <p:ph type="ctrTitle"/>
          </p:nvPr>
        </p:nvSpPr>
        <p:spPr>
          <a:xfrm>
            <a:off x="661036" y="659130"/>
            <a:ext cx="6524624" cy="1236577"/>
          </a:xfrm>
        </p:spPr>
        <p:txBody>
          <a:bodyPr/>
          <a:lstStyle/>
          <a:p>
            <a:r>
              <a:rPr lang="tr-TR" sz="2800" b="1" u="sng" dirty="0"/>
              <a:t>DİJİTAL DÖNÜŞÜMDE KİLİT BİLEŞENLER</a:t>
            </a:r>
          </a:p>
        </p:txBody>
      </p:sp>
      <p:sp>
        <p:nvSpPr>
          <p:cNvPr id="4" name="Alt Başlık 3">
            <a:extLst>
              <a:ext uri="{FF2B5EF4-FFF2-40B4-BE49-F238E27FC236}">
                <a16:creationId xmlns:a16="http://schemas.microsoft.com/office/drawing/2014/main" id="{57FB6EEC-B98A-2951-0AF2-5CD043934851}"/>
              </a:ext>
            </a:extLst>
          </p:cNvPr>
          <p:cNvSpPr>
            <a:spLocks noGrp="1"/>
          </p:cNvSpPr>
          <p:nvPr>
            <p:ph type="subTitle" idx="1"/>
          </p:nvPr>
        </p:nvSpPr>
        <p:spPr>
          <a:xfrm>
            <a:off x="1095934" y="2216011"/>
            <a:ext cx="6524624" cy="2718259"/>
          </a:xfrm>
        </p:spPr>
        <p:txBody>
          <a:bodyPr/>
          <a:lstStyle/>
          <a:p>
            <a:r>
              <a:rPr lang="tr-TR" sz="2800" b="1" u="sng" dirty="0"/>
              <a:t>Dijital İkiz (</a:t>
            </a:r>
            <a:r>
              <a:rPr lang="tr-TR" sz="2800" b="1" u="sng" dirty="0" err="1"/>
              <a:t>Digital</a:t>
            </a:r>
            <a:r>
              <a:rPr lang="tr-TR" sz="2800" b="1" u="sng" dirty="0"/>
              <a:t> </a:t>
            </a:r>
            <a:r>
              <a:rPr lang="tr-TR" sz="2800" b="1" u="sng" dirty="0" err="1"/>
              <a:t>Twin</a:t>
            </a:r>
            <a:r>
              <a:rPr lang="tr-TR" sz="2800" b="1" u="sng" dirty="0"/>
              <a:t>)</a:t>
            </a:r>
          </a:p>
          <a:p>
            <a:r>
              <a:rPr lang="tr-TR" sz="2800" dirty="0"/>
              <a:t>Dijital ikiz kavramsal model olarak “Bilgi Yansıtma Modeli” olarak adlandırılmış</a:t>
            </a:r>
          </a:p>
          <a:p>
            <a:r>
              <a:rPr lang="tr-TR" sz="2800" dirty="0"/>
              <a:t>Bu kavram, fiziksel bir uygulama veya nesnenin, dijital ortamdaki yansıması olarak tanımlanmaktadır. Bu yaklaşım, gerçek dünyadaki verilerini dijital analiz yöntemleriyle çözümlenmesi amacını taşımaktadır.</a:t>
            </a:r>
            <a:endParaRPr lang="tr-TR" sz="2800" u="sng" dirty="0"/>
          </a:p>
          <a:p>
            <a:r>
              <a:rPr lang="tr-TR" sz="2800" dirty="0"/>
              <a:t>.</a:t>
            </a:r>
          </a:p>
          <a:p>
            <a:endParaRPr lang="tr-TR" dirty="0"/>
          </a:p>
        </p:txBody>
      </p:sp>
      <p:pic>
        <p:nvPicPr>
          <p:cNvPr id="5" name="Resim 4">
            <a:extLst>
              <a:ext uri="{FF2B5EF4-FFF2-40B4-BE49-F238E27FC236}">
                <a16:creationId xmlns:a16="http://schemas.microsoft.com/office/drawing/2014/main" id="{6CF23853-5EAF-56A2-DAF0-C0F5E7A919C3}"/>
              </a:ext>
            </a:extLst>
          </p:cNvPr>
          <p:cNvPicPr>
            <a:picLocks noChangeAspect="1"/>
          </p:cNvPicPr>
          <p:nvPr/>
        </p:nvPicPr>
        <p:blipFill>
          <a:blip r:embed="rId2"/>
          <a:stretch>
            <a:fillRect/>
          </a:stretch>
        </p:blipFill>
        <p:spPr>
          <a:xfrm>
            <a:off x="7444742" y="-49006"/>
            <a:ext cx="7185658" cy="8229600"/>
          </a:xfrm>
          <a:prstGeom prst="rect">
            <a:avLst/>
          </a:prstGeom>
        </p:spPr>
      </p:pic>
      <p:pic>
        <p:nvPicPr>
          <p:cNvPr id="6" name="Resim 5">
            <a:extLst>
              <a:ext uri="{FF2B5EF4-FFF2-40B4-BE49-F238E27FC236}">
                <a16:creationId xmlns:a16="http://schemas.microsoft.com/office/drawing/2014/main" id="{218A0F51-076E-9B87-5DDB-FD367A467BCF}"/>
              </a:ext>
            </a:extLst>
          </p:cNvPr>
          <p:cNvPicPr>
            <a:picLocks noChangeAspect="1"/>
          </p:cNvPicPr>
          <p:nvPr/>
        </p:nvPicPr>
        <p:blipFill>
          <a:blip r:embed="rId3"/>
          <a:stretch>
            <a:fillRect/>
          </a:stretch>
        </p:blipFill>
        <p:spPr>
          <a:xfrm>
            <a:off x="7379971" y="49006"/>
            <a:ext cx="7315200" cy="9552194"/>
          </a:xfrm>
          <a:prstGeom prst="rect">
            <a:avLst/>
          </a:prstGeom>
        </p:spPr>
      </p:pic>
    </p:spTree>
    <p:extLst>
      <p:ext uri="{BB962C8B-B14F-4D97-AF65-F5344CB8AC3E}">
        <p14:creationId xmlns:p14="http://schemas.microsoft.com/office/powerpoint/2010/main" val="261256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D7FB1DA4-3CA2-F68B-856C-20B8AB77CF84}"/>
              </a:ext>
            </a:extLst>
          </p:cNvPr>
          <p:cNvSpPr>
            <a:spLocks noGrp="1"/>
          </p:cNvSpPr>
          <p:nvPr>
            <p:ph type="ctrTitle"/>
          </p:nvPr>
        </p:nvSpPr>
        <p:spPr>
          <a:xfrm>
            <a:off x="3923348" y="538817"/>
            <a:ext cx="6524624" cy="1531752"/>
          </a:xfrm>
        </p:spPr>
        <p:txBody>
          <a:bodyPr/>
          <a:lstStyle/>
          <a:p>
            <a:r>
              <a:rPr lang="tr-TR" sz="5400" dirty="0"/>
              <a:t>DİJİTAL İKİZ ÖRNEĞİ</a:t>
            </a:r>
          </a:p>
        </p:txBody>
      </p:sp>
      <p:sp>
        <p:nvSpPr>
          <p:cNvPr id="4" name="Alt Başlık 3">
            <a:extLst>
              <a:ext uri="{FF2B5EF4-FFF2-40B4-BE49-F238E27FC236}">
                <a16:creationId xmlns:a16="http://schemas.microsoft.com/office/drawing/2014/main" id="{DF092FC3-8006-806F-64EC-B26F8EF804B1}"/>
              </a:ext>
            </a:extLst>
          </p:cNvPr>
          <p:cNvSpPr>
            <a:spLocks noGrp="1"/>
          </p:cNvSpPr>
          <p:nvPr>
            <p:ph type="subTitle" idx="1"/>
          </p:nvPr>
        </p:nvSpPr>
        <p:spPr/>
        <p:txBody>
          <a:bodyPr/>
          <a:lstStyle/>
          <a:p>
            <a:endParaRPr lang="tr-TR"/>
          </a:p>
        </p:txBody>
      </p:sp>
      <p:pic>
        <p:nvPicPr>
          <p:cNvPr id="5" name="Resim Yer Tutucusu 4">
            <a:extLst>
              <a:ext uri="{FF2B5EF4-FFF2-40B4-BE49-F238E27FC236}">
                <a16:creationId xmlns:a16="http://schemas.microsoft.com/office/drawing/2014/main" id="{BA5DFD6D-2109-D5C9-EA30-4376D6A745DC}"/>
              </a:ext>
            </a:extLst>
          </p:cNvPr>
          <p:cNvPicPr>
            <a:picLocks noGrp="1" noChangeAspect="1"/>
          </p:cNvPicPr>
          <p:nvPr>
            <p:ph type="pic" sz="quarter" idx="13"/>
          </p:nvPr>
        </p:nvPicPr>
        <p:blipFill>
          <a:blip r:embed="rId2"/>
          <a:srcRect t="233" b="233"/>
          <a:stretch>
            <a:fillRect/>
          </a:stretch>
        </p:blipFill>
        <p:spPr>
          <a:xfrm>
            <a:off x="0" y="1916927"/>
            <a:ext cx="14630400" cy="8044542"/>
          </a:xfrm>
          <a:prstGeom prst="rect">
            <a:avLst/>
          </a:prstGeom>
        </p:spPr>
      </p:pic>
    </p:spTree>
    <p:extLst>
      <p:ext uri="{BB962C8B-B14F-4D97-AF65-F5344CB8AC3E}">
        <p14:creationId xmlns:p14="http://schemas.microsoft.com/office/powerpoint/2010/main" val="282401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aşlık 2">
            <a:extLst>
              <a:ext uri="{FF2B5EF4-FFF2-40B4-BE49-F238E27FC236}">
                <a16:creationId xmlns:a16="http://schemas.microsoft.com/office/drawing/2014/main" id="{EC0ACDE0-343F-F309-02C9-55A3780D1737}"/>
              </a:ext>
            </a:extLst>
          </p:cNvPr>
          <p:cNvSpPr>
            <a:spLocks noGrp="1"/>
          </p:cNvSpPr>
          <p:nvPr>
            <p:ph type="ctrTitle"/>
          </p:nvPr>
        </p:nvSpPr>
        <p:spPr>
          <a:xfrm>
            <a:off x="772160" y="772160"/>
            <a:ext cx="6702897" cy="5480564"/>
          </a:xfrm>
        </p:spPr>
        <p:txBody>
          <a:bodyPr vert="horz" lIns="91440" tIns="45720" rIns="91440" bIns="45720" rtlCol="0" anchor="b">
            <a:normAutofit/>
          </a:bodyPr>
          <a:lstStyle/>
          <a:p>
            <a:pPr algn="l">
              <a:lnSpc>
                <a:spcPct val="90000"/>
              </a:lnSpc>
            </a:pPr>
            <a:r>
              <a:rPr lang="en-US" sz="4800" dirty="0"/>
              <a:t>DİJİTAL DÖNÜŞÜM BAŞARIYA ULAŞIR MI ? </a:t>
            </a:r>
            <a:br>
              <a:rPr lang="tr-TR" sz="4800" dirty="0"/>
            </a:br>
            <a:br>
              <a:rPr lang="tr-TR" sz="4800" dirty="0"/>
            </a:br>
            <a:r>
              <a:rPr lang="en-US" sz="4800" dirty="0"/>
              <a:t>DEĞİŞİME KARŞI DİRENÇ?</a:t>
            </a:r>
          </a:p>
        </p:txBody>
      </p:sp>
      <p:pic>
        <p:nvPicPr>
          <p:cNvPr id="5" name="Resim Yer Tutucusu 10" descr="el yazısı, gözlük, kişi, şahıs, kara tahta içeren bir resim&#10;&#10;Açıklama otomatik olarak oluşturuldu">
            <a:extLst>
              <a:ext uri="{FF2B5EF4-FFF2-40B4-BE49-F238E27FC236}">
                <a16:creationId xmlns:a16="http://schemas.microsoft.com/office/drawing/2014/main" id="{FAE42A50-8D7B-38D5-77DD-542B0EE0D553}"/>
              </a:ext>
            </a:extLst>
          </p:cNvPr>
          <p:cNvPicPr>
            <a:picLocks noChangeAspect="1"/>
          </p:cNvPicPr>
          <p:nvPr/>
        </p:nvPicPr>
        <p:blipFill>
          <a:blip r:embed="rId2"/>
          <a:srcRect l="24234" r="14858" b="-1"/>
          <a:stretch/>
        </p:blipFill>
        <p:spPr>
          <a:xfrm>
            <a:off x="7475058" y="10"/>
            <a:ext cx="7155342" cy="8229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5"/>
          </a:solidFill>
        </p:spPr>
      </p:pic>
    </p:spTree>
    <p:extLst>
      <p:ext uri="{BB962C8B-B14F-4D97-AF65-F5344CB8AC3E}">
        <p14:creationId xmlns:p14="http://schemas.microsoft.com/office/powerpoint/2010/main" val="179537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44CC3B6B-EFF9-B339-2C81-1E1296F50FBE}"/>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3748C26D-77F3-3100-26C8-2FEF42A6D02D}"/>
              </a:ext>
            </a:extLst>
          </p:cNvPr>
          <p:cNvSpPr>
            <a:spLocks noGrp="1"/>
          </p:cNvSpPr>
          <p:nvPr>
            <p:ph type="ctrTitle"/>
          </p:nvPr>
        </p:nvSpPr>
        <p:spPr/>
        <p:txBody>
          <a:bodyPr/>
          <a:lstStyle/>
          <a:p>
            <a:r>
              <a:rPr lang="tr-TR" sz="3200"/>
              <a:t>Dijital dönüşüm aşamalarının başarıya ulaşmasında önemli roller üstlenen iki boyut vardır. Bu boyutlar, dijital yetenekler ve liderlik kabiliyetidir</a:t>
            </a:r>
            <a:endParaRPr lang="tr-TR" sz="3200" dirty="0"/>
          </a:p>
        </p:txBody>
      </p:sp>
      <p:sp>
        <p:nvSpPr>
          <p:cNvPr id="4" name="Alt Başlık 3">
            <a:extLst>
              <a:ext uri="{FF2B5EF4-FFF2-40B4-BE49-F238E27FC236}">
                <a16:creationId xmlns:a16="http://schemas.microsoft.com/office/drawing/2014/main" id="{71C55330-407C-B8D0-226B-C06ED41DB190}"/>
              </a:ext>
            </a:extLst>
          </p:cNvPr>
          <p:cNvSpPr>
            <a:spLocks noGrp="1"/>
          </p:cNvSpPr>
          <p:nvPr>
            <p:ph type="subTitle" idx="1"/>
          </p:nvPr>
        </p:nvSpPr>
        <p:spPr>
          <a:xfrm>
            <a:off x="890937" y="4559672"/>
            <a:ext cx="6524624" cy="2718259"/>
          </a:xfrm>
        </p:spPr>
        <p:txBody>
          <a:bodyPr/>
          <a:lstStyle/>
          <a:p>
            <a:r>
              <a:rPr lang="tr-TR" u="sng" dirty="0"/>
              <a:t>Dijital yetenekler</a:t>
            </a:r>
            <a:r>
              <a:rPr lang="tr-TR" dirty="0"/>
              <a:t>, dijital dönüşüm sırasında nereye ve nasıl yatırımlar yapılacağının tespit edilmesi ve bu yatırımların iş süreçlerine entegre edebilme yeteneğini ifade etmektedir</a:t>
            </a:r>
          </a:p>
        </p:txBody>
      </p:sp>
      <p:pic>
        <p:nvPicPr>
          <p:cNvPr id="5" name="Resim 4">
            <a:extLst>
              <a:ext uri="{FF2B5EF4-FFF2-40B4-BE49-F238E27FC236}">
                <a16:creationId xmlns:a16="http://schemas.microsoft.com/office/drawing/2014/main" id="{2F9F8DF9-F782-20A8-2EA6-5A5B0383C8AE}"/>
              </a:ext>
            </a:extLst>
          </p:cNvPr>
          <p:cNvPicPr>
            <a:picLocks noChangeAspect="1"/>
          </p:cNvPicPr>
          <p:nvPr/>
        </p:nvPicPr>
        <p:blipFill>
          <a:blip r:embed="rId2"/>
          <a:stretch>
            <a:fillRect/>
          </a:stretch>
        </p:blipFill>
        <p:spPr>
          <a:xfrm>
            <a:off x="8105776" y="0"/>
            <a:ext cx="6524624" cy="8583770"/>
          </a:xfrm>
          <a:prstGeom prst="rect">
            <a:avLst/>
          </a:prstGeom>
        </p:spPr>
      </p:pic>
    </p:spTree>
    <p:extLst>
      <p:ext uri="{BB962C8B-B14F-4D97-AF65-F5344CB8AC3E}">
        <p14:creationId xmlns:p14="http://schemas.microsoft.com/office/powerpoint/2010/main" val="378235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3EBFB31B-D73E-7A73-DBA4-BF7668AF5584}"/>
              </a:ext>
            </a:extLst>
          </p:cNvPr>
          <p:cNvSpPr>
            <a:spLocks noGrp="1"/>
          </p:cNvSpPr>
          <p:nvPr>
            <p:ph type="ctrTitle"/>
          </p:nvPr>
        </p:nvSpPr>
        <p:spPr>
          <a:xfrm>
            <a:off x="1005838" y="2271384"/>
            <a:ext cx="4568075" cy="3686831"/>
          </a:xfrm>
        </p:spPr>
        <p:txBody>
          <a:bodyPr vert="horz" lIns="91440" tIns="45720" rIns="91440" bIns="45720" rtlCol="0" anchor="t">
            <a:normAutofit/>
          </a:bodyPr>
          <a:lstStyle/>
          <a:p>
            <a:pPr algn="l">
              <a:lnSpc>
                <a:spcPct val="90000"/>
              </a:lnSpc>
            </a:pPr>
            <a:r>
              <a:rPr lang="en-US" sz="2300" kern="1200" dirty="0" err="1">
                <a:solidFill>
                  <a:schemeClr val="tx1"/>
                </a:solidFill>
                <a:latin typeface="+mj-lt"/>
                <a:ea typeface="+mj-ea"/>
                <a:cs typeface="+mj-cs"/>
              </a:rPr>
              <a:t>Liderlik</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kabiliyeti</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ise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dijitalleşmeye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odaklanan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iş</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modellerinin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dönüşümüne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liderlik</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etmek</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ve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liderlerin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teknoloji</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kullanım</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becerilerini</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ifade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eder</a:t>
            </a:r>
            <a:r>
              <a:rPr lang="en-US" sz="2300" kern="1200" dirty="0">
                <a:solidFill>
                  <a:schemeClr val="tx1"/>
                </a:solidFill>
                <a:latin typeface="+mj-lt"/>
                <a:ea typeface="+mj-ea"/>
                <a:cs typeface="+mj-cs"/>
              </a:rPr>
              <a:t> </a:t>
            </a:r>
            <a:br>
              <a:rPr lang="en-US" sz="2300" kern="1200" dirty="0">
                <a:solidFill>
                  <a:schemeClr val="tx1"/>
                </a:solidFill>
                <a:latin typeface="+mj-lt"/>
                <a:ea typeface="+mj-ea"/>
                <a:cs typeface="+mj-cs"/>
              </a:rPr>
            </a:br>
            <a:br>
              <a:rPr lang="en-US" sz="2300" kern="1200" dirty="0">
                <a:solidFill>
                  <a:schemeClr val="tx1"/>
                </a:solidFill>
                <a:latin typeface="+mj-lt"/>
                <a:ea typeface="+mj-ea"/>
                <a:cs typeface="+mj-cs"/>
              </a:rPr>
            </a:br>
            <a:r>
              <a:rPr lang="en-US" sz="2300" kern="1200" dirty="0">
                <a:solidFill>
                  <a:schemeClr val="tx1"/>
                </a:solidFill>
                <a:latin typeface="+mj-lt"/>
                <a:ea typeface="+mj-ea"/>
                <a:cs typeface="+mj-cs"/>
              </a:rPr>
              <a:t>Bu </a:t>
            </a:r>
            <a:r>
              <a:rPr lang="en-US" sz="2300" kern="1200" dirty="0" err="1">
                <a:solidFill>
                  <a:schemeClr val="tx1"/>
                </a:solidFill>
                <a:latin typeface="+mj-lt"/>
                <a:ea typeface="+mj-ea"/>
                <a:cs typeface="+mj-cs"/>
              </a:rPr>
              <a:t>bağlamda</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dijital</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dönüşüm</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belirli</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aşamalardan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oluşan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dijital</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yetenekler</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ve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liderlik</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kabiliyetleri</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ile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desteklenen</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bir</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süreç</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olduğu</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ifade</a:t>
            </a:r>
            <a:r>
              <a:rPr lang="en-US" sz="2300" kern="1200" dirty="0">
                <a:solidFill>
                  <a:schemeClr val="tx1"/>
                </a:solidFill>
                <a:latin typeface="+mj-lt"/>
                <a:ea typeface="+mj-ea"/>
                <a:cs typeface="+mj-cs"/>
              </a:rPr>
              <a:t> </a:t>
            </a:r>
            <a:r>
              <a:rPr lang="en-US" sz="2300" kern="1200" dirty="0" err="1">
                <a:solidFill>
                  <a:schemeClr val="tx1"/>
                </a:solidFill>
                <a:latin typeface="+mj-lt"/>
                <a:ea typeface="+mj-ea"/>
                <a:cs typeface="+mj-cs"/>
              </a:rPr>
              <a:t>edilebilir</a:t>
            </a:r>
            <a:r>
              <a:rPr lang="en-US" sz="2300" kern="1200" dirty="0">
                <a:solidFill>
                  <a:schemeClr val="tx1"/>
                </a:solidFill>
                <a:latin typeface="+mj-lt"/>
                <a:ea typeface="+mj-ea"/>
                <a:cs typeface="+mj-cs"/>
              </a:rPr>
              <a:t>. </a:t>
            </a:r>
          </a:p>
        </p:txBody>
      </p:sp>
      <p:pic>
        <p:nvPicPr>
          <p:cNvPr id="7" name="Resim Yer Tutucusu 6" descr="yansıma, derin düşünme, sanat, kişi, şahıs içeren bir resim">
            <a:extLst>
              <a:ext uri="{FF2B5EF4-FFF2-40B4-BE49-F238E27FC236}">
                <a16:creationId xmlns:a16="http://schemas.microsoft.com/office/drawing/2014/main" id="{CCC9E0B6-F795-3818-3726-11785DA64DB1}"/>
              </a:ext>
            </a:extLst>
          </p:cNvPr>
          <p:cNvPicPr>
            <a:picLocks noGrp="1" noChangeAspect="1"/>
          </p:cNvPicPr>
          <p:nvPr>
            <p:ph type="pic" sz="quarter" idx="13"/>
          </p:nvPr>
        </p:nvPicPr>
        <p:blipFill>
          <a:blip r:embed="rId2"/>
          <a:srcRect t="3094" b="3094"/>
          <a:stretch>
            <a:fillRect/>
          </a:stretch>
        </p:blipFill>
        <p:spPr>
          <a:xfrm>
            <a:off x="6556066" y="2023104"/>
            <a:ext cx="7129797" cy="4013159"/>
          </a:xfrm>
          <a:prstGeom prst="rect">
            <a:avLst/>
          </a:prstGeom>
        </p:spPr>
      </p:pic>
      <p:grpSp>
        <p:nvGrpSpPr>
          <p:cNvPr id="12" name="Group 11">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3" name="Rectangle 12">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46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Yer Tutucusu 6" descr="taşıt, araç, kara taşıtı, resim, tren içeren bir resim&#10;&#10;Açıklama otomatik olarak oluşturuldu">
            <a:extLst>
              <a:ext uri="{FF2B5EF4-FFF2-40B4-BE49-F238E27FC236}">
                <a16:creationId xmlns:a16="http://schemas.microsoft.com/office/drawing/2014/main" id="{7743CDB5-DBD6-90DC-BBC5-49C471B0BD67}"/>
              </a:ext>
            </a:extLst>
          </p:cNvPr>
          <p:cNvPicPr>
            <a:picLocks noGrp="1" noChangeAspect="1"/>
          </p:cNvPicPr>
          <p:nvPr>
            <p:ph type="pic" sz="quarter" idx="13"/>
          </p:nvPr>
        </p:nvPicPr>
        <p:blipFill>
          <a:blip r:embed="rId2"/>
          <a:srcRect l="9639" r="9639"/>
          <a:stretch/>
        </p:blipFill>
        <p:spPr>
          <a:xfrm>
            <a:off x="1" y="10"/>
            <a:ext cx="11603570" cy="82295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2"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aşlık 2">
            <a:extLst>
              <a:ext uri="{FF2B5EF4-FFF2-40B4-BE49-F238E27FC236}">
                <a16:creationId xmlns:a16="http://schemas.microsoft.com/office/drawing/2014/main" id="{70D40322-6112-468C-3D2C-57B6E48A2FD1}"/>
              </a:ext>
            </a:extLst>
          </p:cNvPr>
          <p:cNvSpPr>
            <a:spLocks noGrp="1"/>
          </p:cNvSpPr>
          <p:nvPr>
            <p:ph type="ctrTitle"/>
          </p:nvPr>
        </p:nvSpPr>
        <p:spPr>
          <a:xfrm>
            <a:off x="10303067" y="892136"/>
            <a:ext cx="4134918" cy="2865825"/>
          </a:xfrm>
          <a:noFill/>
        </p:spPr>
        <p:txBody>
          <a:bodyPr vert="horz" lIns="91440" tIns="45720" rIns="91440" bIns="45720" rtlCol="0" anchor="b">
            <a:normAutofit/>
          </a:bodyPr>
          <a:lstStyle/>
          <a:p>
            <a:pPr algn="l">
              <a:lnSpc>
                <a:spcPct val="90000"/>
              </a:lnSpc>
            </a:pPr>
            <a:r>
              <a:rPr lang="tr-TR" sz="2400" dirty="0"/>
              <a:t>Nelerden bahsedeceğiz?</a:t>
            </a:r>
            <a:endParaRPr lang="en-US" sz="2400" dirty="0"/>
          </a:p>
        </p:txBody>
      </p:sp>
      <p:sp>
        <p:nvSpPr>
          <p:cNvPr id="4" name="Alt Başlık 3">
            <a:extLst>
              <a:ext uri="{FF2B5EF4-FFF2-40B4-BE49-F238E27FC236}">
                <a16:creationId xmlns:a16="http://schemas.microsoft.com/office/drawing/2014/main" id="{A287096D-FA50-544A-0FF6-6F01AEC92F19}"/>
              </a:ext>
            </a:extLst>
          </p:cNvPr>
          <p:cNvSpPr>
            <a:spLocks noGrp="1"/>
          </p:cNvSpPr>
          <p:nvPr>
            <p:ph type="subTitle" idx="1"/>
          </p:nvPr>
        </p:nvSpPr>
        <p:spPr>
          <a:xfrm>
            <a:off x="9935948" y="4161178"/>
            <a:ext cx="4134919" cy="1782383"/>
          </a:xfrm>
          <a:noFill/>
        </p:spPr>
        <p:txBody>
          <a:bodyPr vert="horz" lIns="91440" tIns="45720" rIns="91440" bIns="45720" rtlCol="0">
            <a:normAutofit/>
          </a:bodyPr>
          <a:lstStyle/>
          <a:p>
            <a:pPr>
              <a:lnSpc>
                <a:spcPct val="90000"/>
              </a:lnSpc>
              <a:spcBef>
                <a:spcPts val="1000"/>
              </a:spcBef>
              <a:buFont typeface="Arial" panose="020B0604020202020204" pitchFamily="34" charset="0"/>
              <a:buChar char="•"/>
            </a:pPr>
            <a:r>
              <a:rPr lang="tr-TR" sz="2400" dirty="0"/>
              <a:t>DİJİTAL-DİJİTALLEŞME</a:t>
            </a:r>
          </a:p>
          <a:p>
            <a:pPr>
              <a:lnSpc>
                <a:spcPct val="90000"/>
              </a:lnSpc>
              <a:spcBef>
                <a:spcPts val="1000"/>
              </a:spcBef>
              <a:buFont typeface="Arial" panose="020B0604020202020204" pitchFamily="34" charset="0"/>
              <a:buChar char="•"/>
            </a:pPr>
            <a:r>
              <a:rPr lang="tr-TR" sz="2400" dirty="0"/>
              <a:t>DİJİTAL DÖNÜŞÜM VE KAVRAMLARI</a:t>
            </a:r>
          </a:p>
          <a:p>
            <a:pPr>
              <a:lnSpc>
                <a:spcPct val="90000"/>
              </a:lnSpc>
              <a:spcBef>
                <a:spcPts val="1000"/>
              </a:spcBef>
              <a:buFont typeface="Arial" panose="020B0604020202020204" pitchFamily="34" charset="0"/>
              <a:buChar char="•"/>
            </a:pPr>
            <a:r>
              <a:rPr lang="tr-TR" sz="2400" dirty="0"/>
              <a:t>E-YÖNETİM</a:t>
            </a:r>
            <a:endParaRPr lang="en-US" sz="2400" dirty="0"/>
          </a:p>
        </p:txBody>
      </p:sp>
    </p:spTree>
    <p:extLst>
      <p:ext uri="{BB962C8B-B14F-4D97-AF65-F5344CB8AC3E}">
        <p14:creationId xmlns:p14="http://schemas.microsoft.com/office/powerpoint/2010/main" val="3527698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202D210-C57C-5DA2-DD6E-15B988221E20}"/>
              </a:ext>
            </a:extLst>
          </p:cNvPr>
          <p:cNvSpPr>
            <a:spLocks noGrp="1"/>
          </p:cNvSpPr>
          <p:nvPr>
            <p:ph type="ctrTitle"/>
          </p:nvPr>
        </p:nvSpPr>
        <p:spPr>
          <a:xfrm>
            <a:off x="1184258" y="1896336"/>
            <a:ext cx="4568075" cy="3686831"/>
          </a:xfrm>
        </p:spPr>
        <p:txBody>
          <a:bodyPr vert="horz" lIns="91440" tIns="45720" rIns="91440" bIns="45720" rtlCol="0" anchor="t">
            <a:noAutofit/>
          </a:bodyPr>
          <a:lstStyle/>
          <a:p>
            <a:pPr algn="l">
              <a:lnSpc>
                <a:spcPct val="90000"/>
              </a:lnSpc>
            </a:pPr>
            <a:r>
              <a:rPr lang="en-US" sz="2400" kern="1200" dirty="0" err="1">
                <a:solidFill>
                  <a:schemeClr val="tx1"/>
                </a:solidFill>
                <a:latin typeface="+mj-lt"/>
                <a:ea typeface="+mj-ea"/>
                <a:cs typeface="+mj-cs"/>
              </a:rPr>
              <a:t>Değişim</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sürecinde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çalışanlar</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değişime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karşı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direnç</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gösterebilmektedir</a:t>
            </a:r>
            <a:r>
              <a:rPr lang="en-US" sz="2400" kern="1200" dirty="0">
                <a:solidFill>
                  <a:schemeClr val="tx1"/>
                </a:solidFill>
                <a:latin typeface="+mj-lt"/>
                <a:ea typeface="+mj-ea"/>
                <a:cs typeface="+mj-cs"/>
              </a:rPr>
              <a:t>. Bu </a:t>
            </a:r>
            <a:r>
              <a:rPr lang="en-US" sz="2400" kern="1200" dirty="0" err="1">
                <a:solidFill>
                  <a:schemeClr val="tx1"/>
                </a:solidFill>
                <a:latin typeface="+mj-lt"/>
                <a:ea typeface="+mj-ea"/>
                <a:cs typeface="+mj-cs"/>
              </a:rPr>
              <a:t>direncin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değişim</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ihtiyaçlarının</a:t>
            </a:r>
            <a:r>
              <a:rPr lang="en-US" sz="2400" kern="1200" dirty="0">
                <a:solidFill>
                  <a:schemeClr val="tx1"/>
                </a:solidFill>
                <a:latin typeface="+mj-lt"/>
                <a:ea typeface="+mj-ea"/>
                <a:cs typeface="+mj-cs"/>
              </a:rPr>
              <a:t> tam </a:t>
            </a:r>
            <a:r>
              <a:rPr lang="en-US" sz="2400" kern="1200" dirty="0" err="1">
                <a:solidFill>
                  <a:schemeClr val="tx1"/>
                </a:solidFill>
                <a:latin typeface="+mj-lt"/>
                <a:ea typeface="+mj-ea"/>
                <a:cs typeface="+mj-cs"/>
              </a:rPr>
              <a:t>olarak</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anlatılmaması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ve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süreç</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içerisinde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çalışanların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iş</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kaybı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yaşama</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korkularının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ortadan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kaldırılmaması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ve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ön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yargılar</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nedeni</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ile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ortaya</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çıkabileceği</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ifade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edilmektedir</a:t>
            </a:r>
            <a:r>
              <a:rPr lang="en-US" sz="2400" kern="1200" dirty="0">
                <a:solidFill>
                  <a:schemeClr val="tx1"/>
                </a:solidFill>
                <a:latin typeface="+mj-lt"/>
                <a:ea typeface="+mj-ea"/>
                <a:cs typeface="+mj-cs"/>
              </a:rPr>
              <a:t>. </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Bu </a:t>
            </a:r>
            <a:r>
              <a:rPr lang="en-US" sz="2400" kern="1200" dirty="0" err="1">
                <a:solidFill>
                  <a:schemeClr val="tx1"/>
                </a:solidFill>
                <a:latin typeface="+mj-lt"/>
                <a:ea typeface="+mj-ea"/>
                <a:cs typeface="+mj-cs"/>
              </a:rPr>
              <a:t>nedenle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değişim</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süreci</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başlamadan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önce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değişime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karşı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direncin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ortaya</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çıkabileceği</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göz</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ardı</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edilmemelidir</a:t>
            </a:r>
            <a:r>
              <a:rPr lang="en-US" sz="2400" kern="1200" dirty="0">
                <a:solidFill>
                  <a:schemeClr val="tx1"/>
                </a:solidFill>
                <a:latin typeface="+mj-lt"/>
                <a:ea typeface="+mj-ea"/>
                <a:cs typeface="+mj-cs"/>
              </a:rPr>
              <a:t>.</a:t>
            </a:r>
          </a:p>
        </p:txBody>
      </p:sp>
      <p:pic>
        <p:nvPicPr>
          <p:cNvPr id="6" name="Resim Yer Tutucusu 5" descr="çizim, çizgi film, ayakkabı, sanat içeren bir resim">
            <a:extLst>
              <a:ext uri="{FF2B5EF4-FFF2-40B4-BE49-F238E27FC236}">
                <a16:creationId xmlns:a16="http://schemas.microsoft.com/office/drawing/2014/main" id="{8A1B7BCB-6BE8-C7CD-6062-22061795F992}"/>
              </a:ext>
            </a:extLst>
          </p:cNvPr>
          <p:cNvPicPr>
            <a:picLocks noGrp="1" noChangeAspect="1"/>
          </p:cNvPicPr>
          <p:nvPr>
            <p:ph type="pic" sz="quarter" idx="13"/>
          </p:nvPr>
        </p:nvPicPr>
        <p:blipFill>
          <a:blip r:embed="rId2"/>
          <a:srcRect t="7213" b="7213"/>
          <a:stretch>
            <a:fillRect/>
          </a:stretch>
        </p:blipFill>
        <p:spPr>
          <a:xfrm>
            <a:off x="6556066" y="2023898"/>
            <a:ext cx="7129797" cy="4011571"/>
          </a:xfrm>
          <a:prstGeom prst="rect">
            <a:avLst/>
          </a:prstGeom>
        </p:spPr>
      </p:pic>
      <p:grpSp>
        <p:nvGrpSpPr>
          <p:cNvPr id="11" name="Group 1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2" name="Rectangle 1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9127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2A6F25E8-FED5-73C7-9CD0-B46454B21D2E}"/>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ED795F70-875C-4491-D247-3D823E8B0F5C}"/>
              </a:ext>
            </a:extLst>
          </p:cNvPr>
          <p:cNvSpPr>
            <a:spLocks noGrp="1"/>
          </p:cNvSpPr>
          <p:nvPr>
            <p:ph type="ctrTitle"/>
          </p:nvPr>
        </p:nvSpPr>
        <p:spPr>
          <a:xfrm>
            <a:off x="3761075" y="2403517"/>
            <a:ext cx="6524624" cy="2213089"/>
          </a:xfrm>
        </p:spPr>
        <p:txBody>
          <a:bodyPr/>
          <a:lstStyle/>
          <a:p>
            <a:r>
              <a:rPr lang="tr-TR" sz="2800" dirty="0"/>
              <a:t>"Dijital dönüşüm, korkuya değil, cesarete dayalı bir geleceğe doğru atılmış bir adımdır."</a:t>
            </a:r>
          </a:p>
        </p:txBody>
      </p:sp>
    </p:spTree>
    <p:extLst>
      <p:ext uri="{BB962C8B-B14F-4D97-AF65-F5344CB8AC3E}">
        <p14:creationId xmlns:p14="http://schemas.microsoft.com/office/powerpoint/2010/main" val="1352636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daire, ekran görüntüsü, grafik, karanlık içeren bir resim&#10;&#10;Açıklama otomatik olarak oluşturuldu">
            <a:extLst>
              <a:ext uri="{FF2B5EF4-FFF2-40B4-BE49-F238E27FC236}">
                <a16:creationId xmlns:a16="http://schemas.microsoft.com/office/drawing/2014/main" id="{18C758AE-14A1-CB1A-56BD-99CEB3E2814A}"/>
              </a:ext>
            </a:extLst>
          </p:cNvPr>
          <p:cNvPicPr>
            <a:picLocks noGrp="1" noChangeAspect="1"/>
          </p:cNvPicPr>
          <p:nvPr>
            <p:ph type="pic" sz="quarter" idx="13"/>
          </p:nvPr>
        </p:nvPicPr>
        <p:blipFill>
          <a:blip r:embed="rId2"/>
          <a:srcRect t="5709" b="5709"/>
          <a:stretch>
            <a:fillRect/>
          </a:stretch>
        </p:blipFill>
        <p:spPr/>
      </p:pic>
      <p:sp>
        <p:nvSpPr>
          <p:cNvPr id="3" name="Başlık 2">
            <a:extLst>
              <a:ext uri="{FF2B5EF4-FFF2-40B4-BE49-F238E27FC236}">
                <a16:creationId xmlns:a16="http://schemas.microsoft.com/office/drawing/2014/main" id="{6D974441-EFCB-D2F7-996E-6277AA6D5357}"/>
              </a:ext>
            </a:extLst>
          </p:cNvPr>
          <p:cNvSpPr>
            <a:spLocks noGrp="1"/>
          </p:cNvSpPr>
          <p:nvPr>
            <p:ph type="ctrTitle"/>
          </p:nvPr>
        </p:nvSpPr>
        <p:spPr>
          <a:xfrm>
            <a:off x="661036" y="659131"/>
            <a:ext cx="12798486" cy="1459602"/>
          </a:xfrm>
        </p:spPr>
        <p:txBody>
          <a:bodyPr/>
          <a:lstStyle/>
          <a:p>
            <a:r>
              <a:rPr lang="tr-TR" dirty="0"/>
              <a:t>FİLM ÖNERİLERİ</a:t>
            </a:r>
          </a:p>
        </p:txBody>
      </p:sp>
      <p:sp>
        <p:nvSpPr>
          <p:cNvPr id="4" name="Alt Başlık 3">
            <a:extLst>
              <a:ext uri="{FF2B5EF4-FFF2-40B4-BE49-F238E27FC236}">
                <a16:creationId xmlns:a16="http://schemas.microsoft.com/office/drawing/2014/main" id="{D11E277A-A92C-D3E8-020A-140D68AB0CE5}"/>
              </a:ext>
            </a:extLst>
          </p:cNvPr>
          <p:cNvSpPr>
            <a:spLocks noGrp="1"/>
          </p:cNvSpPr>
          <p:nvPr>
            <p:ph type="subTitle" idx="1"/>
          </p:nvPr>
        </p:nvSpPr>
        <p:spPr>
          <a:xfrm>
            <a:off x="1541982" y="2278661"/>
            <a:ext cx="12341286" cy="2718259"/>
          </a:xfrm>
        </p:spPr>
        <p:txBody>
          <a:bodyPr/>
          <a:lstStyle/>
          <a:p>
            <a:r>
              <a:rPr lang="tr-TR" dirty="0"/>
              <a:t>BLACK MİRROR(2011-2025)						WHO AM İ			</a:t>
            </a:r>
          </a:p>
        </p:txBody>
      </p:sp>
      <p:pic>
        <p:nvPicPr>
          <p:cNvPr id="8" name="Resim 7" descr="daire, ekran görüntüsü, grafik, karanlık içeren bir resim&#10;&#10;Açıklama otomatik olarak oluşturuldu">
            <a:extLst>
              <a:ext uri="{FF2B5EF4-FFF2-40B4-BE49-F238E27FC236}">
                <a16:creationId xmlns:a16="http://schemas.microsoft.com/office/drawing/2014/main" id="{7F69020F-772F-6C5F-238A-4DE9C4772AE4}"/>
              </a:ext>
            </a:extLst>
          </p:cNvPr>
          <p:cNvPicPr>
            <a:picLocks noChangeAspect="1"/>
          </p:cNvPicPr>
          <p:nvPr/>
        </p:nvPicPr>
        <p:blipFill>
          <a:blip r:embed="rId2"/>
          <a:stretch>
            <a:fillRect/>
          </a:stretch>
        </p:blipFill>
        <p:spPr>
          <a:xfrm>
            <a:off x="1014762" y="2777864"/>
            <a:ext cx="5586078" cy="3547159"/>
          </a:xfrm>
          <a:prstGeom prst="rect">
            <a:avLst/>
          </a:prstGeom>
        </p:spPr>
      </p:pic>
      <p:pic>
        <p:nvPicPr>
          <p:cNvPr id="10" name="Resim 9" descr="metin, insan yüzü, uçucu; el ilanı, poster içeren bir resim&#10;&#10;Açıklama otomatik olarak oluşturuldu">
            <a:extLst>
              <a:ext uri="{FF2B5EF4-FFF2-40B4-BE49-F238E27FC236}">
                <a16:creationId xmlns:a16="http://schemas.microsoft.com/office/drawing/2014/main" id="{80F60F32-5838-F3F7-807C-A3949267A2F0}"/>
              </a:ext>
            </a:extLst>
          </p:cNvPr>
          <p:cNvPicPr>
            <a:picLocks noChangeAspect="1"/>
          </p:cNvPicPr>
          <p:nvPr/>
        </p:nvPicPr>
        <p:blipFill>
          <a:blip r:embed="rId3"/>
          <a:stretch>
            <a:fillRect/>
          </a:stretch>
        </p:blipFill>
        <p:spPr>
          <a:xfrm>
            <a:off x="9969615" y="2777864"/>
            <a:ext cx="3233429" cy="3547159"/>
          </a:xfrm>
          <a:prstGeom prst="rect">
            <a:avLst/>
          </a:prstGeom>
        </p:spPr>
      </p:pic>
    </p:spTree>
    <p:extLst>
      <p:ext uri="{BB962C8B-B14F-4D97-AF65-F5344CB8AC3E}">
        <p14:creationId xmlns:p14="http://schemas.microsoft.com/office/powerpoint/2010/main" val="294143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6BC73948-75F7-A766-37D5-8624D32AC912}"/>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8BD412C4-072B-08BE-13BE-936BC30E3245}"/>
              </a:ext>
            </a:extLst>
          </p:cNvPr>
          <p:cNvSpPr>
            <a:spLocks noGrp="1"/>
          </p:cNvSpPr>
          <p:nvPr>
            <p:ph type="ctrTitle"/>
          </p:nvPr>
        </p:nvSpPr>
        <p:spPr>
          <a:xfrm>
            <a:off x="661035" y="659130"/>
            <a:ext cx="12408193" cy="2150977"/>
          </a:xfrm>
        </p:spPr>
        <p:txBody>
          <a:bodyPr/>
          <a:lstStyle/>
          <a:p>
            <a:r>
              <a:rPr lang="tr-TR" u="sng" dirty="0"/>
              <a:t>DİJİTALLEŞMEDE E-YÖNETİM</a:t>
            </a:r>
          </a:p>
        </p:txBody>
      </p:sp>
      <p:sp>
        <p:nvSpPr>
          <p:cNvPr id="4" name="Alt Başlık 3">
            <a:extLst>
              <a:ext uri="{FF2B5EF4-FFF2-40B4-BE49-F238E27FC236}">
                <a16:creationId xmlns:a16="http://schemas.microsoft.com/office/drawing/2014/main" id="{E3D94C1F-BE79-2A78-58DF-AFC91D25914F}"/>
              </a:ext>
            </a:extLst>
          </p:cNvPr>
          <p:cNvSpPr>
            <a:spLocks noGrp="1"/>
          </p:cNvSpPr>
          <p:nvPr>
            <p:ph type="subTitle" idx="1"/>
          </p:nvPr>
        </p:nvSpPr>
        <p:spPr>
          <a:xfrm>
            <a:off x="1778037" y="3800803"/>
            <a:ext cx="10174187" cy="2718259"/>
          </a:xfrm>
        </p:spPr>
        <p:txBody>
          <a:bodyPr/>
          <a:lstStyle/>
          <a:p>
            <a:r>
              <a:rPr lang="tr-TR" dirty="0"/>
              <a:t>E-YÖNETİM ; bireylerin, kurumların veya organizasyonların yönetim süreçlerini dijital teknolojiler aracılığıyla daha verimli, şeffaf ve etkili bir şekilde gerçekleştirmesi anlamına gelir</a:t>
            </a:r>
          </a:p>
        </p:txBody>
      </p:sp>
    </p:spTree>
    <p:extLst>
      <p:ext uri="{BB962C8B-B14F-4D97-AF65-F5344CB8AC3E}">
        <p14:creationId xmlns:p14="http://schemas.microsoft.com/office/powerpoint/2010/main" val="2420004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2E42FDE9-7FA9-1BA9-C9B2-0F1C06EFD8AF}"/>
              </a:ext>
            </a:extLst>
          </p:cNvPr>
          <p:cNvSpPr>
            <a:spLocks noGrp="1"/>
          </p:cNvSpPr>
          <p:nvPr>
            <p:ph type="ctrTitle"/>
          </p:nvPr>
        </p:nvSpPr>
        <p:spPr>
          <a:xfrm>
            <a:off x="1173107" y="2721575"/>
            <a:ext cx="4568075" cy="3686831"/>
          </a:xfrm>
        </p:spPr>
        <p:txBody>
          <a:bodyPr vert="horz" lIns="91440" tIns="45720" rIns="91440" bIns="45720" rtlCol="0" anchor="t">
            <a:normAutofit/>
          </a:bodyPr>
          <a:lstStyle/>
          <a:p>
            <a:pPr algn="l">
              <a:lnSpc>
                <a:spcPct val="90000"/>
              </a:lnSpc>
            </a:pPr>
            <a:r>
              <a:rPr lang="en-US" sz="2600" kern="1200" dirty="0">
                <a:solidFill>
                  <a:schemeClr val="tx1"/>
                </a:solidFill>
                <a:latin typeface="+mj-lt"/>
                <a:ea typeface="+mj-ea"/>
                <a:cs typeface="+mj-cs"/>
              </a:rPr>
              <a:t>E-</a:t>
            </a:r>
            <a:r>
              <a:rPr lang="en-US" sz="2600" kern="1200" dirty="0" err="1">
                <a:solidFill>
                  <a:schemeClr val="tx1"/>
                </a:solidFill>
                <a:latin typeface="+mj-lt"/>
                <a:ea typeface="+mj-ea"/>
                <a:cs typeface="+mj-cs"/>
              </a:rPr>
              <a:t>yönetim</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kavramı</a:t>
            </a:r>
            <a:r>
              <a:rPr lang="en-US" sz="2600" kern="1200" dirty="0">
                <a:solidFill>
                  <a:schemeClr val="tx1"/>
                </a:solidFill>
                <a:latin typeface="+mj-lt"/>
                <a:ea typeface="+mj-ea"/>
                <a:cs typeface="+mj-cs"/>
              </a:rPr>
              <a:t> , </a:t>
            </a:r>
            <a:r>
              <a:rPr lang="en-US" sz="2600" kern="1200" dirty="0" err="1">
                <a:solidFill>
                  <a:schemeClr val="tx1"/>
                </a:solidFill>
                <a:latin typeface="+mj-lt"/>
                <a:ea typeface="+mj-ea"/>
                <a:cs typeface="+mj-cs"/>
              </a:rPr>
              <a:t>yönetim</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süreçlerinin</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dijitalleşmesini</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bilgi</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ve</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iletişim</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teknolojileriyle</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desteklenmesini</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ve</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paydaşlarla</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olan</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etkileşimlerin</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elektronik</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platformlara</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taşınmasını</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içerir</a:t>
            </a:r>
            <a:r>
              <a:rPr lang="en-US" sz="2600" kern="1200" dirty="0">
                <a:solidFill>
                  <a:schemeClr val="tx1"/>
                </a:solidFill>
                <a:latin typeface="+mj-lt"/>
                <a:ea typeface="+mj-ea"/>
                <a:cs typeface="+mj-cs"/>
              </a:rPr>
              <a:t>.</a:t>
            </a:r>
          </a:p>
        </p:txBody>
      </p:sp>
      <p:pic>
        <p:nvPicPr>
          <p:cNvPr id="6" name="Resim Yer Tutucusu 5" descr="klavye, metin, bilgisayar, bilgisayar klavyesi içeren bir resim&#10;&#10;Açıklama otomatik olarak oluşturuldu">
            <a:extLst>
              <a:ext uri="{FF2B5EF4-FFF2-40B4-BE49-F238E27FC236}">
                <a16:creationId xmlns:a16="http://schemas.microsoft.com/office/drawing/2014/main" id="{45CD5E8E-B058-41A6-EEB8-473131543002}"/>
              </a:ext>
            </a:extLst>
          </p:cNvPr>
          <p:cNvPicPr>
            <a:picLocks noGrp="1" noChangeAspect="1"/>
          </p:cNvPicPr>
          <p:nvPr>
            <p:ph type="pic" sz="quarter" idx="13"/>
          </p:nvPr>
        </p:nvPicPr>
        <p:blipFill>
          <a:blip r:embed="rId2"/>
          <a:srcRect l="56" r="56"/>
          <a:stretch>
            <a:fillRect/>
          </a:stretch>
        </p:blipFill>
        <p:spPr>
          <a:xfrm>
            <a:off x="6556066" y="2024419"/>
            <a:ext cx="7129797" cy="4010530"/>
          </a:xfrm>
          <a:prstGeom prst="rect">
            <a:avLst/>
          </a:prstGeom>
        </p:spPr>
      </p:pic>
      <p:grpSp>
        <p:nvGrpSpPr>
          <p:cNvPr id="11" name="Group 1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2" name="Rectangle 1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1320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0830BE3E-87FF-3D4E-C971-57183EAC5567}"/>
              </a:ext>
            </a:extLst>
          </p:cNvPr>
          <p:cNvSpPr>
            <a:spLocks noGrp="1"/>
          </p:cNvSpPr>
          <p:nvPr>
            <p:ph type="ctrTitle"/>
          </p:nvPr>
        </p:nvSpPr>
        <p:spPr>
          <a:xfrm>
            <a:off x="1052032" y="889669"/>
            <a:ext cx="5081272" cy="1939443"/>
          </a:xfrm>
        </p:spPr>
        <p:txBody>
          <a:bodyPr vert="horz" lIns="91440" tIns="45720" rIns="91440" bIns="45720" rtlCol="0" anchor="b">
            <a:normAutofit/>
          </a:bodyPr>
          <a:lstStyle/>
          <a:p>
            <a:pPr algn="l">
              <a:lnSpc>
                <a:spcPct val="90000"/>
              </a:lnSpc>
            </a:pPr>
            <a:r>
              <a:rPr lang="en-US" sz="3200"/>
              <a:t>E-Yönetimin Genel Özellikleri</a:t>
            </a:r>
            <a:br>
              <a:rPr lang="en-US" sz="3200"/>
            </a:br>
            <a:br>
              <a:rPr lang="en-US" sz="3200"/>
            </a:br>
            <a:endParaRPr lang="en-US" sz="3200"/>
          </a:p>
        </p:txBody>
      </p:sp>
      <p:sp>
        <p:nvSpPr>
          <p:cNvPr id="6" name="Rectangle 2">
            <a:extLst>
              <a:ext uri="{FF2B5EF4-FFF2-40B4-BE49-F238E27FC236}">
                <a16:creationId xmlns:a16="http://schemas.microsoft.com/office/drawing/2014/main" id="{1AC77511-9414-5DA2-7907-6189919D87D0}"/>
              </a:ext>
            </a:extLst>
          </p:cNvPr>
          <p:cNvSpPr>
            <a:spLocks noGrp="1" noChangeArrowheads="1"/>
          </p:cNvSpPr>
          <p:nvPr>
            <p:ph type="subTitle" idx="1"/>
          </p:nvPr>
        </p:nvSpPr>
        <p:spPr bwMode="auto">
          <a:xfrm>
            <a:off x="1052031" y="2141034"/>
            <a:ext cx="5081273" cy="5036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lnSpcReduction="10000"/>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1" i="0" u="none" strike="noStrike" cap="none" normalizeH="0" baseline="0" dirty="0" err="1">
                <a:ln>
                  <a:noFill/>
                </a:ln>
                <a:effectLst/>
              </a:rPr>
              <a:t>Dijitalleşme</a:t>
            </a:r>
            <a:r>
              <a:rPr kumimoji="0" lang="en-US" altLang="tr-TR" sz="1500" b="1" i="0" u="none" strike="noStrike" cap="none" normalizeH="0" baseline="0" dirty="0">
                <a:ln>
                  <a:noFill/>
                </a:ln>
                <a:effectLst/>
              </a:rPr>
              <a:t>:</a:t>
            </a: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0" i="0" u="none" strike="noStrike" cap="none" normalizeH="0" baseline="0" dirty="0" err="1">
                <a:ln>
                  <a:noFill/>
                </a:ln>
                <a:effectLst/>
              </a:rPr>
              <a:t>Fiziksel</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süreçlerin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yerine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dijital</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araçlar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yazılımlar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kullanılarak</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işlemlerin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daha</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hızlı</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doğru</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bir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şekilde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yapılması</a:t>
            </a:r>
            <a:r>
              <a:rPr kumimoji="0" lang="en-US" altLang="tr-TR" sz="1500" b="0" i="0" u="none" strike="noStrike" cap="none" normalizeH="0" baseline="0" dirty="0">
                <a:ln>
                  <a:noFill/>
                </a:ln>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1" i="0" u="none" strike="noStrike" cap="none" normalizeH="0" baseline="0" dirty="0" err="1">
                <a:ln>
                  <a:noFill/>
                </a:ln>
                <a:effectLst/>
              </a:rPr>
              <a:t>Verimlilik</a:t>
            </a:r>
            <a:r>
              <a:rPr kumimoji="0" lang="en-US" altLang="tr-TR" sz="1500" b="1" i="0" u="none" strike="noStrike" cap="none" normalizeH="0" baseline="0" dirty="0">
                <a:ln>
                  <a:noFill/>
                </a:ln>
                <a:effectLst/>
              </a:rPr>
              <a:t>:</a:t>
            </a: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0" i="0" u="none" strike="noStrike" cap="none" normalizeH="0" baseline="0" dirty="0" err="1">
                <a:ln>
                  <a:noFill/>
                </a:ln>
                <a:effectLst/>
              </a:rPr>
              <a:t>İş</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süreçlerinin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otomatikleştirilmesi</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sayesinde</a:t>
            </a:r>
            <a:r>
              <a:rPr kumimoji="0" lang="en-US" altLang="tr-TR" sz="1500" b="0" i="0" u="none" strike="noStrike" cap="none" normalizeH="0" baseline="0" dirty="0">
                <a:ln>
                  <a:noFill/>
                </a:ln>
                <a:effectLst/>
              </a:rPr>
              <a:t> zaman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kaynak</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tasarrufu</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sağlanması</a:t>
            </a:r>
            <a:r>
              <a:rPr kumimoji="0" lang="en-US" altLang="tr-TR" sz="1500" b="0" i="0" u="none" strike="noStrike" cap="none" normalizeH="0" baseline="0" dirty="0">
                <a:ln>
                  <a:noFill/>
                </a:ln>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tr-TR" sz="1500" b="1"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1" i="0" u="none" strike="noStrike" cap="none" normalizeH="0" baseline="0" dirty="0" err="1">
                <a:ln>
                  <a:noFill/>
                </a:ln>
                <a:effectLst/>
              </a:rPr>
              <a:t>Şeffaflık</a:t>
            </a:r>
            <a:r>
              <a:rPr kumimoji="0" lang="en-US" altLang="tr-TR" sz="1500" b="1" i="0" u="none" strike="noStrike" cap="none" normalizeH="0" baseline="0" dirty="0">
                <a:ln>
                  <a:noFill/>
                </a:ln>
                <a:effectLst/>
              </a:rPr>
              <a:t>:</a:t>
            </a: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0" i="0" u="none" strike="noStrike" cap="none" normalizeH="0" baseline="0" dirty="0" err="1">
                <a:ln>
                  <a:noFill/>
                </a:ln>
                <a:effectLst/>
              </a:rPr>
              <a:t>Bilgilere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kolay</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erişim</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sayesinde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karar</a:t>
            </a:r>
            <a:r>
              <a:rPr kumimoji="0" lang="en-US" altLang="tr-TR" sz="1500" b="0" i="0" u="none" strike="noStrike" cap="none" normalizeH="0" baseline="0" dirty="0">
                <a:ln>
                  <a:noFill/>
                </a:ln>
                <a:effectLst/>
              </a:rPr>
              <a:t> alma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uygulama</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süreçlerinin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daha</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açık</a:t>
            </a:r>
            <a:r>
              <a:rPr kumimoji="0" lang="en-US" altLang="tr-TR" sz="1500" b="0" i="0" u="none" strike="noStrike" cap="none" normalizeH="0" baseline="0" dirty="0">
                <a:ln>
                  <a:noFill/>
                </a:ln>
                <a:effectLst/>
              </a:rPr>
              <a:t> hale </a:t>
            </a:r>
            <a:r>
              <a:rPr kumimoji="0" lang="en-US" altLang="tr-TR" sz="1500" b="0" i="0" u="none" strike="noStrike" cap="none" normalizeH="0" baseline="0" dirty="0" err="1">
                <a:ln>
                  <a:noFill/>
                </a:ln>
                <a:effectLst/>
              </a:rPr>
              <a:t>gelmesi</a:t>
            </a:r>
            <a:r>
              <a:rPr kumimoji="0" lang="en-US" altLang="tr-TR" sz="1500" b="0" i="0" u="none" strike="noStrike" cap="none" normalizeH="0" baseline="0" dirty="0">
                <a:ln>
                  <a:noFill/>
                </a:ln>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tr-TR" sz="1500" b="1"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1" i="0" u="none" strike="noStrike" cap="none" normalizeH="0" baseline="0" dirty="0" err="1">
                <a:ln>
                  <a:noFill/>
                </a:ln>
                <a:effectLst/>
              </a:rPr>
              <a:t>Etkileşim</a:t>
            </a:r>
            <a:r>
              <a:rPr kumimoji="0" lang="en-US" altLang="tr-TR" sz="1500" b="1" i="0" u="none" strike="noStrike" cap="none" normalizeH="0" baseline="0" dirty="0">
                <a:ln>
                  <a:noFill/>
                </a:ln>
                <a:effectLst/>
              </a:rPr>
              <a:t>:</a:t>
            </a: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0" i="0" u="none" strike="noStrike" cap="none" normalizeH="0" baseline="0" dirty="0" err="1">
                <a:ln>
                  <a:noFill/>
                </a:ln>
                <a:effectLst/>
              </a:rPr>
              <a:t>Çalışanlar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yöneticiler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diğer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paydaşlar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arasında</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dijital</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platformlar</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üzerinden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sürekli</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iletişim</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sağlanması</a:t>
            </a:r>
            <a:r>
              <a:rPr kumimoji="0" lang="en-US" altLang="tr-TR" sz="1500" b="0" i="0" u="none" strike="noStrike" cap="none" normalizeH="0" baseline="0" dirty="0">
                <a:ln>
                  <a:noFill/>
                </a:ln>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tr-TR" sz="1500" b="1"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1" i="0" u="none" strike="noStrike" cap="none" normalizeH="0" baseline="0" dirty="0" err="1">
                <a:ln>
                  <a:noFill/>
                </a:ln>
                <a:effectLst/>
              </a:rPr>
              <a:t>Ulaşılabilirlik</a:t>
            </a:r>
            <a:r>
              <a:rPr kumimoji="0" lang="en-US" altLang="tr-TR" sz="1500" b="1" i="0" u="none" strike="noStrike" cap="none" normalizeH="0" baseline="0" dirty="0">
                <a:ln>
                  <a:noFill/>
                </a:ln>
                <a:effectLst/>
              </a:rPr>
              <a:t>:</a:t>
            </a:r>
            <a:endParaRPr kumimoji="0" lang="en-US" altLang="tr-TR" sz="15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tr-TR" sz="1500" b="0" i="0" u="none" strike="noStrike" cap="none" normalizeH="0" baseline="0" dirty="0" err="1">
                <a:ln>
                  <a:noFill/>
                </a:ln>
                <a:effectLst/>
              </a:rPr>
              <a:t>Coğrafi</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sınırlamaların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ortadan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kalkmasıyla</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hizmet</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ve</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yönetim</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süreçlerine</a:t>
            </a:r>
            <a:r>
              <a:rPr kumimoji="0" lang="en-US" altLang="tr-TR" sz="1500" b="0" i="0" u="none" strike="noStrike" cap="none" normalizeH="0" baseline="0" dirty="0">
                <a:ln>
                  <a:noFill/>
                </a:ln>
                <a:effectLst/>
              </a:rPr>
              <a:t> her </a:t>
            </a:r>
            <a:r>
              <a:rPr kumimoji="0" lang="en-US" altLang="tr-TR" sz="1500" b="0" i="0" u="none" strike="noStrike" cap="none" normalizeH="0" baseline="0" dirty="0" err="1">
                <a:ln>
                  <a:noFill/>
                </a:ln>
                <a:effectLst/>
              </a:rPr>
              <a:t>yerden</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erişim</a:t>
            </a:r>
            <a:r>
              <a:rPr kumimoji="0" lang="en-US" altLang="tr-TR" sz="1500" b="0" i="0" u="none" strike="noStrike" cap="none" normalizeH="0" baseline="0" dirty="0">
                <a:ln>
                  <a:noFill/>
                </a:ln>
                <a:effectLst/>
              </a:rPr>
              <a:t> </a:t>
            </a:r>
            <a:r>
              <a:rPr kumimoji="0" lang="en-US" altLang="tr-TR" sz="1500" b="0" i="0" u="none" strike="noStrike" cap="none" normalizeH="0" baseline="0" dirty="0" err="1">
                <a:ln>
                  <a:noFill/>
                </a:ln>
                <a:effectLst/>
              </a:rPr>
              <a:t>imkanı</a:t>
            </a:r>
            <a:r>
              <a:rPr kumimoji="0" lang="en-US" altLang="tr-TR" sz="1500" b="0" i="0" u="none" strike="noStrike" cap="none" normalizeH="0" baseline="0" dirty="0">
                <a:ln>
                  <a:noFill/>
                </a:ln>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tr-TR" sz="1100" b="0" i="0" u="none" strike="noStrike" cap="none" normalizeH="0" baseline="0" dirty="0">
              <a:ln>
                <a:noFill/>
              </a:ln>
              <a:effectLst/>
            </a:endParaRPr>
          </a:p>
        </p:txBody>
      </p:sp>
      <p:pic>
        <p:nvPicPr>
          <p:cNvPr id="8" name="Resim Yer Tutucusu 7">
            <a:extLst>
              <a:ext uri="{FF2B5EF4-FFF2-40B4-BE49-F238E27FC236}">
                <a16:creationId xmlns:a16="http://schemas.microsoft.com/office/drawing/2014/main" id="{76953AC2-3A47-E734-D7B2-15B6F72470B4}"/>
              </a:ext>
            </a:extLst>
          </p:cNvPr>
          <p:cNvPicPr>
            <a:picLocks noGrp="1" noChangeAspect="1"/>
          </p:cNvPicPr>
          <p:nvPr>
            <p:ph type="pic" sz="quarter" idx="13"/>
          </p:nvPr>
        </p:nvPicPr>
        <p:blipFill>
          <a:blip r:embed="rId2"/>
          <a:srcRect l="14508" r="17305" b="-1"/>
          <a:stretch/>
        </p:blipFill>
        <p:spPr>
          <a:xfrm>
            <a:off x="7025868" y="1052896"/>
            <a:ext cx="6544254" cy="5981620"/>
          </a:xfrm>
          <a:prstGeom prst="rect">
            <a:avLst/>
          </a:prstGeom>
        </p:spPr>
      </p:pic>
      <p:grpSp>
        <p:nvGrpSpPr>
          <p:cNvPr id="13" name="Group 12">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8" name="Rectangle 13">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6046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AF17117-B19D-C80F-AF59-69AE313D19F4}"/>
              </a:ext>
            </a:extLst>
          </p:cNvPr>
          <p:cNvSpPr>
            <a:spLocks noGrp="1"/>
          </p:cNvSpPr>
          <p:nvPr>
            <p:ph type="ctrTitle"/>
          </p:nvPr>
        </p:nvSpPr>
        <p:spPr>
          <a:xfrm>
            <a:off x="1005838" y="1584151"/>
            <a:ext cx="4568075" cy="3686831"/>
          </a:xfrm>
        </p:spPr>
        <p:txBody>
          <a:bodyPr vert="horz" lIns="91440" tIns="45720" rIns="91440" bIns="45720" rtlCol="0" anchor="t">
            <a:noAutofit/>
          </a:bodyPr>
          <a:lstStyle/>
          <a:p>
            <a:pPr algn="l">
              <a:lnSpc>
                <a:spcPct val="90000"/>
              </a:lnSpc>
            </a:pPr>
            <a:r>
              <a:rPr lang="en-US" sz="2800" b="1" u="sng" kern="1200" dirty="0">
                <a:solidFill>
                  <a:schemeClr val="tx1"/>
                </a:solidFill>
                <a:latin typeface="+mj-lt"/>
                <a:ea typeface="+mj-ea"/>
                <a:cs typeface="+mj-cs"/>
              </a:rPr>
              <a:t>e-</a:t>
            </a:r>
            <a:r>
              <a:rPr lang="en-US" sz="2800" b="1" u="sng" kern="1200" dirty="0" err="1">
                <a:solidFill>
                  <a:schemeClr val="tx1"/>
                </a:solidFill>
                <a:latin typeface="+mj-lt"/>
                <a:ea typeface="+mj-ea"/>
                <a:cs typeface="+mj-cs"/>
              </a:rPr>
              <a:t>Yönetimin</a:t>
            </a:r>
            <a:r>
              <a:rPr lang="en-US" sz="2800" b="1" u="sng" kern="1200" dirty="0">
                <a:solidFill>
                  <a:schemeClr val="tx1"/>
                </a:solidFill>
                <a:latin typeface="+mj-lt"/>
                <a:ea typeface="+mj-ea"/>
                <a:cs typeface="+mj-cs"/>
              </a:rPr>
              <a:t> </a:t>
            </a:r>
            <a:r>
              <a:rPr lang="en-US" sz="2800" b="1" u="sng" kern="1200" dirty="0" err="1">
                <a:solidFill>
                  <a:schemeClr val="tx1"/>
                </a:solidFill>
                <a:latin typeface="+mj-lt"/>
                <a:ea typeface="+mj-ea"/>
                <a:cs typeface="+mj-cs"/>
              </a:rPr>
              <a:t>Avantajları</a:t>
            </a:r>
            <a:br>
              <a:rPr lang="en-US" sz="1800" b="1" kern="1200" dirty="0">
                <a:solidFill>
                  <a:schemeClr val="tx1"/>
                </a:solidFill>
                <a:latin typeface="+mj-lt"/>
                <a:ea typeface="+mj-ea"/>
                <a:cs typeface="+mj-cs"/>
              </a:rPr>
            </a:br>
            <a:br>
              <a:rPr lang="en-US" sz="1800" b="1" kern="1200" dirty="0">
                <a:solidFill>
                  <a:schemeClr val="tx1"/>
                </a:solidFill>
                <a:latin typeface="+mj-lt"/>
                <a:ea typeface="+mj-ea"/>
                <a:cs typeface="+mj-cs"/>
              </a:rPr>
            </a:br>
            <a:br>
              <a:rPr lang="en-US" sz="1800" b="1" kern="1200" dirty="0">
                <a:solidFill>
                  <a:schemeClr val="tx1"/>
                </a:solidFill>
                <a:latin typeface="+mj-lt"/>
                <a:ea typeface="+mj-ea"/>
                <a:cs typeface="+mj-cs"/>
              </a:rPr>
            </a:br>
            <a:br>
              <a:rPr lang="en-US" sz="1800" b="1" kern="1200" dirty="0">
                <a:solidFill>
                  <a:schemeClr val="tx1"/>
                </a:solidFill>
                <a:latin typeface="+mj-lt"/>
                <a:ea typeface="+mj-ea"/>
                <a:cs typeface="+mj-cs"/>
              </a:rPr>
            </a:br>
            <a:r>
              <a:rPr lang="en-US" sz="1800" b="1" kern="1200" dirty="0" err="1">
                <a:solidFill>
                  <a:schemeClr val="tx1"/>
                </a:solidFill>
                <a:latin typeface="+mj-lt"/>
                <a:ea typeface="+mj-ea"/>
                <a:cs typeface="+mj-cs"/>
              </a:rPr>
              <a:t>Verimlilik</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Artışı</a:t>
            </a:r>
            <a:br>
              <a:rPr lang="en-US" sz="1800" b="1" kern="1200" dirty="0">
                <a:solidFill>
                  <a:schemeClr val="tx1"/>
                </a:solidFill>
                <a:latin typeface="+mj-lt"/>
                <a:ea typeface="+mj-ea"/>
                <a:cs typeface="+mj-cs"/>
              </a:rPr>
            </a:br>
            <a:r>
              <a:rPr lang="en-US" sz="1800" kern="1200" dirty="0" err="1">
                <a:solidFill>
                  <a:schemeClr val="tx1"/>
                </a:solidFill>
                <a:latin typeface="+mj-lt"/>
                <a:ea typeface="+mj-ea"/>
                <a:cs typeface="+mj-cs"/>
              </a:rPr>
              <a:t>İş</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süreçleri</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otomatikleştirilir</a:t>
            </a:r>
            <a:r>
              <a:rPr lang="en-US" sz="1800" kern="1200" dirty="0">
                <a:solidFill>
                  <a:schemeClr val="tx1"/>
                </a:solidFill>
                <a:latin typeface="+mj-lt"/>
                <a:ea typeface="+mj-ea"/>
                <a:cs typeface="+mj-cs"/>
              </a:rPr>
              <a:t>, zaman </a:t>
            </a:r>
            <a:r>
              <a:rPr lang="en-US" sz="1800" kern="1200" dirty="0" err="1">
                <a:solidFill>
                  <a:schemeClr val="tx1"/>
                </a:solidFill>
                <a:latin typeface="+mj-lt"/>
                <a:ea typeface="+mj-ea"/>
                <a:cs typeface="+mj-cs"/>
              </a:rPr>
              <a:t>ve</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emek</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tasarrufu</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sağlar</a:t>
            </a:r>
            <a:r>
              <a:rPr lang="en-US" sz="1800" kern="1200" dirty="0">
                <a:solidFill>
                  <a:schemeClr val="tx1"/>
                </a:solidFill>
                <a:latin typeface="+mj-lt"/>
                <a:ea typeface="+mj-ea"/>
                <a:cs typeface="+mj-cs"/>
              </a:rPr>
              <a:t>.</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b="1" kern="1200" dirty="0" err="1">
                <a:solidFill>
                  <a:schemeClr val="tx1"/>
                </a:solidFill>
                <a:latin typeface="+mj-lt"/>
                <a:ea typeface="+mj-ea"/>
                <a:cs typeface="+mj-cs"/>
              </a:rPr>
              <a:t>Şeffaflık</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ve</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Hesap</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Verebilirlik</a:t>
            </a:r>
            <a:br>
              <a:rPr lang="en-US" sz="1800" b="1" kern="1200" dirty="0">
                <a:solidFill>
                  <a:schemeClr val="tx1"/>
                </a:solidFill>
                <a:latin typeface="+mj-lt"/>
                <a:ea typeface="+mj-ea"/>
                <a:cs typeface="+mj-cs"/>
              </a:rPr>
            </a:br>
            <a:r>
              <a:rPr lang="en-US" sz="1800" kern="1200" dirty="0" err="1">
                <a:solidFill>
                  <a:schemeClr val="tx1"/>
                </a:solidFill>
                <a:latin typeface="+mj-lt"/>
                <a:ea typeface="+mj-ea"/>
                <a:cs typeface="+mj-cs"/>
              </a:rPr>
              <a:t>Bilgiye</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erişim</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kolaylaşır</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şeffaflık</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ve</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hesap</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verebilirlik</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artar</a:t>
            </a:r>
            <a:r>
              <a:rPr lang="en-US" sz="1800" kern="1200" dirty="0">
                <a:solidFill>
                  <a:schemeClr val="tx1"/>
                </a:solidFill>
                <a:latin typeface="+mj-lt"/>
                <a:ea typeface="+mj-ea"/>
                <a:cs typeface="+mj-cs"/>
              </a:rPr>
              <a:t>.</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b="1" kern="1200" dirty="0" err="1">
                <a:solidFill>
                  <a:schemeClr val="tx1"/>
                </a:solidFill>
                <a:latin typeface="+mj-lt"/>
                <a:ea typeface="+mj-ea"/>
                <a:cs typeface="+mj-cs"/>
              </a:rPr>
              <a:t>Vatandaş</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Memnuniyeti</a:t>
            </a:r>
            <a:br>
              <a:rPr lang="en-US" sz="1800" b="1" kern="1200" dirty="0">
                <a:solidFill>
                  <a:schemeClr val="tx1"/>
                </a:solidFill>
                <a:latin typeface="+mj-lt"/>
                <a:ea typeface="+mj-ea"/>
                <a:cs typeface="+mj-cs"/>
              </a:rPr>
            </a:br>
            <a:r>
              <a:rPr lang="en-US" sz="1800" kern="1200" dirty="0" err="1">
                <a:solidFill>
                  <a:schemeClr val="tx1"/>
                </a:solidFill>
                <a:latin typeface="+mj-lt"/>
                <a:ea typeface="+mj-ea"/>
                <a:cs typeface="+mj-cs"/>
              </a:rPr>
              <a:t>Hizmetler</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daha</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hızlı</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ve</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kolay</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erişilebilir</a:t>
            </a:r>
            <a:r>
              <a:rPr lang="en-US" sz="1800" kern="1200" dirty="0">
                <a:solidFill>
                  <a:schemeClr val="tx1"/>
                </a:solidFill>
                <a:latin typeface="+mj-lt"/>
                <a:ea typeface="+mj-ea"/>
                <a:cs typeface="+mj-cs"/>
              </a:rPr>
              <a:t> hale </a:t>
            </a:r>
            <a:r>
              <a:rPr lang="en-US" sz="1800" kern="1200" dirty="0" err="1">
                <a:solidFill>
                  <a:schemeClr val="tx1"/>
                </a:solidFill>
                <a:latin typeface="+mj-lt"/>
                <a:ea typeface="+mj-ea"/>
                <a:cs typeface="+mj-cs"/>
              </a:rPr>
              <a:t>gelir</a:t>
            </a:r>
            <a:r>
              <a:rPr lang="en-US" sz="1800" kern="1200" dirty="0">
                <a:solidFill>
                  <a:schemeClr val="tx1"/>
                </a:solidFill>
                <a:latin typeface="+mj-lt"/>
                <a:ea typeface="+mj-ea"/>
                <a:cs typeface="+mj-cs"/>
              </a:rPr>
              <a:t>.</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b="1" kern="1200" dirty="0" err="1">
                <a:solidFill>
                  <a:schemeClr val="tx1"/>
                </a:solidFill>
                <a:latin typeface="+mj-lt"/>
                <a:ea typeface="+mj-ea"/>
                <a:cs typeface="+mj-cs"/>
              </a:rPr>
              <a:t>Maliyet</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Tasarrufu</a:t>
            </a:r>
            <a:br>
              <a:rPr lang="en-US" sz="1800" b="1" kern="1200" dirty="0">
                <a:solidFill>
                  <a:schemeClr val="tx1"/>
                </a:solidFill>
                <a:latin typeface="+mj-lt"/>
                <a:ea typeface="+mj-ea"/>
                <a:cs typeface="+mj-cs"/>
              </a:rPr>
            </a:br>
            <a:r>
              <a:rPr lang="en-US" sz="1800" kern="1200" dirty="0" err="1">
                <a:solidFill>
                  <a:schemeClr val="tx1"/>
                </a:solidFill>
                <a:latin typeface="+mj-lt"/>
                <a:ea typeface="+mj-ea"/>
                <a:cs typeface="+mj-cs"/>
              </a:rPr>
              <a:t>Kağıt</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kullanımı</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azalır</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kaynaklar</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daha</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verimli</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kullanılır</a:t>
            </a:r>
            <a:r>
              <a:rPr lang="en-US" sz="1800" kern="1200" dirty="0">
                <a:solidFill>
                  <a:schemeClr val="tx1"/>
                </a:solidFill>
                <a:latin typeface="+mj-lt"/>
                <a:ea typeface="+mj-ea"/>
                <a:cs typeface="+mj-cs"/>
              </a:rPr>
              <a:t>.</a:t>
            </a:r>
            <a:br>
              <a:rPr lang="en-US" sz="1800" kern="1200" dirty="0">
                <a:solidFill>
                  <a:schemeClr val="tx1"/>
                </a:solidFill>
                <a:latin typeface="+mj-lt"/>
                <a:ea typeface="+mj-ea"/>
                <a:cs typeface="+mj-cs"/>
              </a:rPr>
            </a:br>
            <a:endParaRPr lang="en-US" sz="1800" kern="1200" dirty="0">
              <a:solidFill>
                <a:schemeClr val="tx1"/>
              </a:solidFill>
              <a:latin typeface="+mj-lt"/>
              <a:ea typeface="+mj-ea"/>
              <a:cs typeface="+mj-cs"/>
            </a:endParaRPr>
          </a:p>
        </p:txBody>
      </p:sp>
      <p:pic>
        <p:nvPicPr>
          <p:cNvPr id="7" name="Resim Yer Tutucusu 6" descr="saat, duvar saati, kol saati, çivi içeren bir resim">
            <a:extLst>
              <a:ext uri="{FF2B5EF4-FFF2-40B4-BE49-F238E27FC236}">
                <a16:creationId xmlns:a16="http://schemas.microsoft.com/office/drawing/2014/main" id="{DF5FD731-244E-44A0-E9A9-ED22DB9DADED}"/>
              </a:ext>
            </a:extLst>
          </p:cNvPr>
          <p:cNvPicPr>
            <a:picLocks noGrp="1" noChangeAspect="1"/>
          </p:cNvPicPr>
          <p:nvPr>
            <p:ph type="pic" sz="quarter" idx="13"/>
          </p:nvPr>
        </p:nvPicPr>
        <p:blipFill>
          <a:blip r:embed="rId2"/>
          <a:srcRect t="7812" b="7812"/>
          <a:stretch>
            <a:fillRect/>
          </a:stretch>
        </p:blipFill>
        <p:spPr>
          <a:xfrm>
            <a:off x="6701032" y="1873862"/>
            <a:ext cx="7675908" cy="4323146"/>
          </a:xfrm>
          <a:prstGeom prst="rect">
            <a:avLst/>
          </a:prstGeom>
        </p:spPr>
      </p:pic>
      <p:grpSp>
        <p:nvGrpSpPr>
          <p:cNvPr id="12" name="Group 11">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3" name="Rectangle 12">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7091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76F660B2-9FC8-FA26-614A-BB008F07E5C5}"/>
              </a:ext>
            </a:extLst>
          </p:cNvPr>
          <p:cNvSpPr>
            <a:spLocks noGrp="1"/>
          </p:cNvSpPr>
          <p:nvPr>
            <p:ph type="ctrTitle"/>
          </p:nvPr>
        </p:nvSpPr>
        <p:spPr>
          <a:xfrm>
            <a:off x="1052031" y="889669"/>
            <a:ext cx="5136896" cy="1939443"/>
          </a:xfrm>
        </p:spPr>
        <p:txBody>
          <a:bodyPr vert="horz" lIns="91440" tIns="45720" rIns="91440" bIns="45720" rtlCol="0" anchor="b">
            <a:normAutofit/>
          </a:bodyPr>
          <a:lstStyle/>
          <a:p>
            <a:pPr algn="l">
              <a:lnSpc>
                <a:spcPct val="90000"/>
              </a:lnSpc>
            </a:pPr>
            <a:r>
              <a:rPr lang="en-US" sz="3800" kern="1200" dirty="0">
                <a:solidFill>
                  <a:schemeClr val="tx1"/>
                </a:solidFill>
                <a:latin typeface="+mj-lt"/>
                <a:ea typeface="+mj-ea"/>
                <a:cs typeface="+mj-cs"/>
              </a:rPr>
              <a:t>KAMU AÇISINDAN E-YÖNETİM SÜRECİ</a:t>
            </a:r>
          </a:p>
        </p:txBody>
      </p:sp>
      <p:sp>
        <p:nvSpPr>
          <p:cNvPr id="4" name="Alt Başlık 3">
            <a:extLst>
              <a:ext uri="{FF2B5EF4-FFF2-40B4-BE49-F238E27FC236}">
                <a16:creationId xmlns:a16="http://schemas.microsoft.com/office/drawing/2014/main" id="{E9E0264E-EADB-B521-6FB1-1953F7B3A896}"/>
              </a:ext>
            </a:extLst>
          </p:cNvPr>
          <p:cNvSpPr>
            <a:spLocks noGrp="1"/>
          </p:cNvSpPr>
          <p:nvPr>
            <p:ph type="subTitle" idx="1"/>
          </p:nvPr>
        </p:nvSpPr>
        <p:spPr>
          <a:xfrm>
            <a:off x="1052030" y="3040171"/>
            <a:ext cx="4913871" cy="4431146"/>
          </a:xfrm>
        </p:spPr>
        <p:txBody>
          <a:bodyPr vert="horz" lIns="91440" tIns="45720" rIns="91440" bIns="45720" rtlCol="0" anchor="t">
            <a:normAutofit fontScale="92500" lnSpcReduction="10000"/>
          </a:bodyPr>
          <a:lstStyle/>
          <a:p>
            <a:pPr indent="-228600">
              <a:lnSpc>
                <a:spcPct val="90000"/>
              </a:lnSpc>
              <a:buFont typeface="Arial" panose="020B0604020202020204" pitchFamily="34" charset="0"/>
              <a:buChar char="•"/>
            </a:pPr>
            <a:r>
              <a:rPr lang="en-US" sz="1500" b="0" i="0" dirty="0">
                <a:effectLst/>
              </a:rPr>
              <a:t> 	</a:t>
            </a:r>
            <a:r>
              <a:rPr lang="en-US" sz="3000" b="0" i="0" dirty="0">
                <a:effectLst/>
              </a:rPr>
              <a:t>Bu </a:t>
            </a:r>
            <a:r>
              <a:rPr lang="en-US" sz="3000" b="0" i="0" dirty="0" err="1">
                <a:effectLst/>
              </a:rPr>
              <a:t>süreç</a:t>
            </a:r>
            <a:r>
              <a:rPr lang="en-US" sz="3000" b="0" i="0" dirty="0">
                <a:effectLst/>
              </a:rPr>
              <a:t> , </a:t>
            </a:r>
            <a:r>
              <a:rPr lang="en-US" sz="3000" dirty="0" err="1"/>
              <a:t>d</a:t>
            </a:r>
            <a:r>
              <a:rPr lang="en-US" sz="3000" b="0" i="0" strike="noStrike" dirty="0" err="1">
                <a:effectLst/>
                <a:hlinkClick r:id="rId2" tooltip="Kamu hizmeti">
                  <a:extLst>
                    <a:ext uri="{A12FA001-AC4F-418D-AE19-62706E023703}">
                      <ahyp:hlinkClr xmlns:ahyp="http://schemas.microsoft.com/office/drawing/2018/hyperlinkcolor" val="tx"/>
                    </a:ext>
                  </a:extLst>
                </a:hlinkClick>
              </a:rPr>
              <a:t>evlet</a:t>
            </a:r>
            <a:r>
              <a:rPr lang="en-US" sz="3000" b="0" i="0" strike="noStrike" dirty="0">
                <a:effectLst/>
                <a:hlinkClick r:id="rId2" tooltip="Kamu hizmeti">
                  <a:extLst>
                    <a:ext uri="{A12FA001-AC4F-418D-AE19-62706E023703}">
                      <ahyp:hlinkClr xmlns:ahyp="http://schemas.microsoft.com/office/drawing/2018/hyperlinkcolor" val="tx"/>
                    </a:ext>
                  </a:extLst>
                </a:hlinkClick>
              </a:rPr>
              <a:t> </a:t>
            </a:r>
            <a:r>
              <a:rPr lang="en-US" sz="3000" b="0" i="0" strike="noStrike" dirty="0" err="1">
                <a:effectLst/>
                <a:hlinkClick r:id="rId2" tooltip="Kamu hizmeti">
                  <a:extLst>
                    <a:ext uri="{A12FA001-AC4F-418D-AE19-62706E023703}">
                      <ahyp:hlinkClr xmlns:ahyp="http://schemas.microsoft.com/office/drawing/2018/hyperlinkcolor" val="tx"/>
                    </a:ext>
                  </a:extLst>
                </a:hlinkClick>
              </a:rPr>
              <a:t>hizmetlerinin</a:t>
            </a:r>
            <a:r>
              <a:rPr lang="en-US" sz="3000" b="0" i="0" dirty="0">
                <a:effectLst/>
              </a:rPr>
              <a:t> </a:t>
            </a:r>
            <a:r>
              <a:rPr lang="en-US" sz="3000" b="0" i="0" dirty="0" err="1">
                <a:effectLst/>
              </a:rPr>
              <a:t>sağlanması</a:t>
            </a:r>
            <a:r>
              <a:rPr lang="en-US" sz="3000" b="0" i="0" dirty="0">
                <a:effectLst/>
              </a:rPr>
              <a:t>, </a:t>
            </a:r>
            <a:r>
              <a:rPr lang="en-US" sz="3000" b="0" i="0" dirty="0" err="1">
                <a:effectLst/>
              </a:rPr>
              <a:t>bilgi</a:t>
            </a:r>
            <a:r>
              <a:rPr lang="en-US" sz="3000" b="0" i="0" dirty="0">
                <a:effectLst/>
              </a:rPr>
              <a:t> </a:t>
            </a:r>
            <a:r>
              <a:rPr lang="en-US" sz="3000" b="0" i="0" dirty="0" err="1">
                <a:effectLst/>
              </a:rPr>
              <a:t>alışverişi</a:t>
            </a:r>
            <a:r>
              <a:rPr lang="en-US" sz="3000" b="0" i="0" dirty="0">
                <a:effectLst/>
              </a:rPr>
              <a:t>, </a:t>
            </a:r>
            <a:r>
              <a:rPr lang="en-US" sz="3000" b="0" i="0" dirty="0" err="1">
                <a:effectLst/>
              </a:rPr>
              <a:t>iletişim</a:t>
            </a:r>
            <a:r>
              <a:rPr lang="en-US" sz="3000" b="0" i="0" dirty="0">
                <a:effectLst/>
              </a:rPr>
              <a:t> </a:t>
            </a:r>
            <a:r>
              <a:rPr lang="en-US" sz="3000" b="0" i="0" dirty="0" err="1">
                <a:effectLst/>
              </a:rPr>
              <a:t>işlemleri</a:t>
            </a:r>
            <a:r>
              <a:rPr lang="en-US" sz="3000" b="0" i="0" dirty="0">
                <a:effectLst/>
              </a:rPr>
              <a:t> </a:t>
            </a:r>
            <a:r>
              <a:rPr lang="en-US" sz="3000" b="0" i="0" dirty="0" err="1">
                <a:effectLst/>
              </a:rPr>
              <a:t>için</a:t>
            </a:r>
            <a:r>
              <a:rPr lang="en-US" sz="3000" b="0" i="0" dirty="0">
                <a:effectLst/>
              </a:rPr>
              <a:t> </a:t>
            </a:r>
            <a:r>
              <a:rPr lang="en-US" sz="3000" b="0" i="0" strike="noStrike" dirty="0" err="1">
                <a:effectLst/>
                <a:hlinkClick r:id="rId3" tooltip="Bilgi teknolojisi">
                  <a:extLst>
                    <a:ext uri="{A12FA001-AC4F-418D-AE19-62706E023703}">
                      <ahyp:hlinkClr xmlns:ahyp="http://schemas.microsoft.com/office/drawing/2018/hyperlinkcolor" val="tx"/>
                    </a:ext>
                  </a:extLst>
                </a:hlinkClick>
              </a:rPr>
              <a:t>bilgi</a:t>
            </a:r>
            <a:r>
              <a:rPr lang="en-US" sz="3000" b="0" i="0" strike="noStrike" dirty="0">
                <a:effectLst/>
                <a:hlinkClick r:id="rId3" tooltip="Bilgi teknolojisi">
                  <a:extLst>
                    <a:ext uri="{A12FA001-AC4F-418D-AE19-62706E023703}">
                      <ahyp:hlinkClr xmlns:ahyp="http://schemas.microsoft.com/office/drawing/2018/hyperlinkcolor" val="tx"/>
                    </a:ext>
                  </a:extLst>
                </a:hlinkClick>
              </a:rPr>
              <a:t> </a:t>
            </a:r>
            <a:r>
              <a:rPr lang="en-US" sz="3000" b="0" i="0" strike="noStrike" dirty="0" err="1">
                <a:effectLst/>
                <a:hlinkClick r:id="rId3" tooltip="Bilgi teknolojisi">
                  <a:extLst>
                    <a:ext uri="{A12FA001-AC4F-418D-AE19-62706E023703}">
                      <ahyp:hlinkClr xmlns:ahyp="http://schemas.microsoft.com/office/drawing/2018/hyperlinkcolor" val="tx"/>
                    </a:ext>
                  </a:extLst>
                </a:hlinkClick>
              </a:rPr>
              <a:t>teknolojisinin</a:t>
            </a:r>
            <a:r>
              <a:rPr lang="en-US" sz="3000" b="0" i="0" dirty="0">
                <a:effectLst/>
              </a:rPr>
              <a:t> </a:t>
            </a:r>
            <a:r>
              <a:rPr lang="en-US" sz="3000" b="0" i="0" dirty="0" err="1">
                <a:effectLst/>
              </a:rPr>
              <a:t>uygulanmasıdır</a:t>
            </a:r>
            <a:r>
              <a:rPr lang="en-US" sz="3000" b="0" i="0" dirty="0">
                <a:effectLst/>
              </a:rPr>
              <a:t>.</a:t>
            </a:r>
          </a:p>
          <a:p>
            <a:pPr indent="-228600">
              <a:lnSpc>
                <a:spcPct val="90000"/>
              </a:lnSpc>
              <a:buFont typeface="Arial" panose="020B0604020202020204" pitchFamily="34" charset="0"/>
              <a:buChar char="•"/>
            </a:pPr>
            <a:endParaRPr lang="en-US" sz="3000" dirty="0"/>
          </a:p>
          <a:p>
            <a:pPr indent="-228600">
              <a:lnSpc>
                <a:spcPct val="90000"/>
              </a:lnSpc>
              <a:buFont typeface="Arial" panose="020B0604020202020204" pitchFamily="34" charset="0"/>
              <a:buChar char="•"/>
            </a:pPr>
            <a:r>
              <a:rPr lang="en-US" sz="3000" b="0" i="0" dirty="0">
                <a:effectLst/>
              </a:rPr>
              <a:t>	 Bu, </a:t>
            </a:r>
            <a:r>
              <a:rPr lang="en-US" sz="3000" b="0" i="0" dirty="0" err="1">
                <a:effectLst/>
              </a:rPr>
              <a:t>devletten</a:t>
            </a:r>
            <a:r>
              <a:rPr lang="en-US" sz="3000" b="0" i="0" dirty="0">
                <a:effectLst/>
              </a:rPr>
              <a:t> </a:t>
            </a:r>
            <a:r>
              <a:rPr lang="en-US" sz="3000" b="0" i="0" dirty="0" err="1">
                <a:effectLst/>
              </a:rPr>
              <a:t>vatandaşa</a:t>
            </a:r>
            <a:r>
              <a:rPr lang="en-US" sz="3000" b="0" i="0" dirty="0">
                <a:effectLst/>
              </a:rPr>
              <a:t> (G2C), </a:t>
            </a:r>
            <a:r>
              <a:rPr lang="en-US" sz="3000" b="0" i="0" dirty="0" err="1">
                <a:effectLst/>
              </a:rPr>
              <a:t>devletten</a:t>
            </a:r>
            <a:r>
              <a:rPr lang="en-US" sz="3000" b="0" i="0" dirty="0">
                <a:effectLst/>
              </a:rPr>
              <a:t> </a:t>
            </a:r>
            <a:r>
              <a:rPr lang="en-US" sz="3000" b="0" i="0" dirty="0" err="1">
                <a:effectLst/>
              </a:rPr>
              <a:t>işletmeye</a:t>
            </a:r>
            <a:r>
              <a:rPr lang="en-US" sz="3000" b="0" i="0" dirty="0">
                <a:effectLst/>
              </a:rPr>
              <a:t> (G2B), </a:t>
            </a:r>
            <a:r>
              <a:rPr lang="en-US" sz="3000" b="0" i="0" dirty="0" err="1">
                <a:effectLst/>
              </a:rPr>
              <a:t>devletten</a:t>
            </a:r>
            <a:r>
              <a:rPr lang="en-US" sz="3000" b="0" i="0" dirty="0">
                <a:effectLst/>
              </a:rPr>
              <a:t> </a:t>
            </a:r>
            <a:r>
              <a:rPr lang="en-US" sz="3000" b="0" i="0" dirty="0" err="1">
                <a:effectLst/>
              </a:rPr>
              <a:t>devlete</a:t>
            </a:r>
            <a:r>
              <a:rPr lang="en-US" sz="3000" b="0" i="0" dirty="0">
                <a:effectLst/>
              </a:rPr>
              <a:t> (G2G), </a:t>
            </a:r>
            <a:r>
              <a:rPr lang="en-US" sz="3000" b="0" i="0" dirty="0" err="1">
                <a:effectLst/>
              </a:rPr>
              <a:t>devletten</a:t>
            </a:r>
            <a:r>
              <a:rPr lang="en-US" sz="3000" b="0" i="0" dirty="0">
                <a:effectLst/>
              </a:rPr>
              <a:t> </a:t>
            </a:r>
            <a:r>
              <a:rPr lang="en-US" sz="3000" b="0" i="0" dirty="0" err="1">
                <a:effectLst/>
              </a:rPr>
              <a:t>çalışanlara</a:t>
            </a:r>
            <a:r>
              <a:rPr lang="en-US" sz="3000" b="0" i="0" dirty="0">
                <a:effectLst/>
              </a:rPr>
              <a:t> (G2E) </a:t>
            </a:r>
            <a:r>
              <a:rPr lang="en-US" sz="3000" b="0" i="0" dirty="0" err="1">
                <a:effectLst/>
              </a:rPr>
              <a:t>ve</a:t>
            </a:r>
            <a:r>
              <a:rPr lang="en-US" sz="3000" b="0" i="0" dirty="0">
                <a:effectLst/>
              </a:rPr>
              <a:t> </a:t>
            </a:r>
            <a:r>
              <a:rPr lang="en-US" sz="3000" b="0" i="0" dirty="0" err="1">
                <a:effectLst/>
              </a:rPr>
              <a:t>diğer</a:t>
            </a:r>
            <a:r>
              <a:rPr lang="en-US" sz="3000" b="0" i="0" dirty="0">
                <a:effectLst/>
              </a:rPr>
              <a:t> </a:t>
            </a:r>
            <a:r>
              <a:rPr lang="en-US" sz="3000" b="0" i="0" dirty="0" err="1">
                <a:effectLst/>
              </a:rPr>
              <a:t>çeşitli</a:t>
            </a:r>
            <a:r>
              <a:rPr lang="en-US" sz="3000" b="0" i="0" dirty="0">
                <a:effectLst/>
              </a:rPr>
              <a:t> </a:t>
            </a:r>
            <a:r>
              <a:rPr lang="en-US" sz="3000" b="0" i="0" dirty="0" err="1">
                <a:effectLst/>
              </a:rPr>
              <a:t>bağımsız</a:t>
            </a:r>
            <a:r>
              <a:rPr lang="en-US" sz="3000" b="0" i="0" dirty="0">
                <a:effectLst/>
              </a:rPr>
              <a:t> </a:t>
            </a:r>
            <a:r>
              <a:rPr lang="en-US" sz="3000" b="0" i="0" dirty="0" err="1">
                <a:effectLst/>
              </a:rPr>
              <a:t>sistemlerin</a:t>
            </a:r>
            <a:r>
              <a:rPr lang="en-US" sz="3000" b="0" i="0" dirty="0">
                <a:effectLst/>
              </a:rPr>
              <a:t> </a:t>
            </a:r>
            <a:r>
              <a:rPr lang="en-US" sz="3000" b="0" i="0" dirty="0" err="1">
                <a:effectLst/>
              </a:rPr>
              <a:t>entegrasyonudur</a:t>
            </a:r>
            <a:r>
              <a:rPr lang="en-US" sz="3000" b="0" i="0" dirty="0">
                <a:effectLst/>
              </a:rPr>
              <a:t>. </a:t>
            </a:r>
          </a:p>
        </p:txBody>
      </p:sp>
      <p:pic>
        <p:nvPicPr>
          <p:cNvPr id="6" name="Resim Yer Tutucusu 5" descr="metin, ekran görüntüsü, yazı tipi, diyagram içeren bir resim">
            <a:extLst>
              <a:ext uri="{FF2B5EF4-FFF2-40B4-BE49-F238E27FC236}">
                <a16:creationId xmlns:a16="http://schemas.microsoft.com/office/drawing/2014/main" id="{0848D308-F0C3-1F85-0C0D-A134C36EAE90}"/>
              </a:ext>
            </a:extLst>
          </p:cNvPr>
          <p:cNvPicPr>
            <a:picLocks noGrp="1" noChangeAspect="1"/>
          </p:cNvPicPr>
          <p:nvPr>
            <p:ph type="pic" sz="quarter" idx="13"/>
          </p:nvPr>
        </p:nvPicPr>
        <p:blipFill>
          <a:blip r:embed="rId4"/>
          <a:srcRect t="6250" b="6250"/>
          <a:stretch>
            <a:fillRect/>
          </a:stretch>
        </p:blipFill>
        <p:spPr>
          <a:xfrm>
            <a:off x="6297044" y="1963983"/>
            <a:ext cx="7355377" cy="5284310"/>
          </a:xfrm>
          <a:prstGeom prst="rect">
            <a:avLst/>
          </a:prstGeom>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482365" y="0"/>
            <a:ext cx="148035" cy="82296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6258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54431D7-75E6-0D0E-CBEE-6AE0633250F2}"/>
              </a:ext>
            </a:extLst>
          </p:cNvPr>
          <p:cNvSpPr>
            <a:spLocks noGrp="1"/>
          </p:cNvSpPr>
          <p:nvPr>
            <p:ph type="ctrTitle"/>
          </p:nvPr>
        </p:nvSpPr>
        <p:spPr>
          <a:xfrm>
            <a:off x="1005838" y="1584151"/>
            <a:ext cx="4568075" cy="3686831"/>
          </a:xfrm>
        </p:spPr>
        <p:txBody>
          <a:bodyPr vert="horz" lIns="91440" tIns="45720" rIns="91440" bIns="45720" rtlCol="0" anchor="t">
            <a:normAutofit/>
          </a:bodyPr>
          <a:lstStyle/>
          <a:p>
            <a:pPr algn="l">
              <a:lnSpc>
                <a:spcPct val="90000"/>
              </a:lnSpc>
            </a:pPr>
            <a:r>
              <a:rPr lang="en-US" sz="4800" kern="1200">
                <a:solidFill>
                  <a:schemeClr val="tx1"/>
                </a:solidFill>
                <a:latin typeface="+mj-lt"/>
                <a:ea typeface="+mj-ea"/>
                <a:cs typeface="+mj-cs"/>
              </a:rPr>
              <a:t>Stratejik amaç</a:t>
            </a:r>
          </a:p>
        </p:txBody>
      </p:sp>
      <p:sp>
        <p:nvSpPr>
          <p:cNvPr id="4" name="Alt Başlık 3">
            <a:extLst>
              <a:ext uri="{FF2B5EF4-FFF2-40B4-BE49-F238E27FC236}">
                <a16:creationId xmlns:a16="http://schemas.microsoft.com/office/drawing/2014/main" id="{A4C250D9-97C3-1FF9-BAEF-066E3224ADF8}"/>
              </a:ext>
            </a:extLst>
          </p:cNvPr>
          <p:cNvSpPr>
            <a:spLocks noGrp="1"/>
          </p:cNvSpPr>
          <p:nvPr>
            <p:ph type="subTitle" idx="1"/>
          </p:nvPr>
        </p:nvSpPr>
        <p:spPr>
          <a:xfrm>
            <a:off x="1257301" y="2583059"/>
            <a:ext cx="4568072" cy="1689013"/>
          </a:xfrm>
        </p:spPr>
        <p:txBody>
          <a:bodyPr vert="horz" lIns="91440" tIns="45720" rIns="91440" bIns="45720" rtlCol="0" anchor="ctr">
            <a:normAutofit/>
          </a:bodyPr>
          <a:lstStyle/>
          <a:p>
            <a:pPr marL="0" indent="0">
              <a:lnSpc>
                <a:spcPct val="90000"/>
              </a:lnSpc>
              <a:spcBef>
                <a:spcPts val="1000"/>
              </a:spcBef>
            </a:pPr>
            <a:r>
              <a:rPr lang="en-US" sz="2000" b="0" i="0" kern="1200" dirty="0">
                <a:solidFill>
                  <a:schemeClr val="tx1"/>
                </a:solidFill>
                <a:effectLst/>
                <a:latin typeface="+mn-lt"/>
                <a:ea typeface="+mn-ea"/>
                <a:cs typeface="+mn-cs"/>
              </a:rPr>
              <a:t>E-</a:t>
            </a:r>
            <a:r>
              <a:rPr lang="en-US" sz="2000" b="0" i="0" kern="1200" dirty="0" err="1">
                <a:solidFill>
                  <a:schemeClr val="tx1"/>
                </a:solidFill>
                <a:effectLst/>
                <a:latin typeface="+mn-lt"/>
                <a:ea typeface="+mn-ea"/>
                <a:cs typeface="+mn-cs"/>
              </a:rPr>
              <a:t>yönetimin</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stratejik</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amacı</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hükûmet</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vatandaşlar</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ve</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işletmeler</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için</a:t>
            </a:r>
            <a:r>
              <a:rPr lang="en-US" sz="2000" b="0" i="0" kern="1200" dirty="0">
                <a:solidFill>
                  <a:schemeClr val="tx1"/>
                </a:solidFill>
                <a:effectLst/>
                <a:latin typeface="+mn-lt"/>
                <a:ea typeface="+mn-ea"/>
                <a:cs typeface="+mn-cs"/>
              </a:rPr>
              <a:t> </a:t>
            </a:r>
            <a:r>
              <a:rPr lang="en-US" sz="2000" b="0" i="0" strike="noStrike" kern="1200" dirty="0" err="1">
                <a:solidFill>
                  <a:schemeClr val="tx1"/>
                </a:solidFill>
                <a:effectLst/>
                <a:latin typeface="+mn-lt"/>
                <a:ea typeface="+mn-ea"/>
                <a:cs typeface="+mn-cs"/>
                <a:hlinkClick r:id="rId2" tooltip="Yönetişim (sayfa mevcut değil)">
                  <a:extLst>
                    <a:ext uri="{A12FA001-AC4F-418D-AE19-62706E023703}">
                      <ahyp:hlinkClr xmlns:ahyp="http://schemas.microsoft.com/office/drawing/2018/hyperlinkcolor" val="tx"/>
                    </a:ext>
                  </a:extLst>
                </a:hlinkClick>
              </a:rPr>
              <a:t>yönetişim</a:t>
            </a:r>
            <a:r>
              <a:rPr lang="en-US" sz="2000" b="0" i="0" kern="1200" dirty="0" err="1">
                <a:solidFill>
                  <a:schemeClr val="tx1"/>
                </a:solidFill>
                <a:effectLst/>
                <a:latin typeface="+mn-lt"/>
                <a:ea typeface="+mn-ea"/>
                <a:cs typeface="+mn-cs"/>
              </a:rPr>
              <a:t>'i</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desteklemek</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ve</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basitleştirmektir</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Diğer</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hedefler</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devlet</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idaresini</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daha</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şeffaf</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hızlı</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ve</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hesap</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verebilir</a:t>
            </a:r>
            <a:r>
              <a:rPr lang="en-US" sz="2000" b="0" i="0" kern="1200" dirty="0">
                <a:solidFill>
                  <a:schemeClr val="tx1"/>
                </a:solidFill>
                <a:effectLst/>
                <a:latin typeface="+mn-lt"/>
                <a:ea typeface="+mn-ea"/>
                <a:cs typeface="+mn-cs"/>
              </a:rPr>
              <a:t> hale </a:t>
            </a:r>
            <a:r>
              <a:rPr lang="en-US" sz="2000" b="0" i="0" kern="1200" dirty="0" err="1">
                <a:solidFill>
                  <a:schemeClr val="tx1"/>
                </a:solidFill>
                <a:effectLst/>
                <a:latin typeface="+mn-lt"/>
                <a:ea typeface="+mn-ea"/>
                <a:cs typeface="+mn-cs"/>
              </a:rPr>
              <a:t>getirmektir</a:t>
            </a:r>
            <a:r>
              <a:rPr lang="en-US" sz="2000" b="0" i="0" kern="1200" dirty="0">
                <a:solidFill>
                  <a:schemeClr val="tx1"/>
                </a:solidFill>
                <a:effectLst/>
                <a:latin typeface="+mn-lt"/>
                <a:ea typeface="+mn-ea"/>
                <a:cs typeface="+mn-cs"/>
              </a:rPr>
              <a:t>.</a:t>
            </a:r>
            <a:endParaRPr lang="en-US" sz="2000" kern="1200" dirty="0">
              <a:solidFill>
                <a:schemeClr val="tx1"/>
              </a:solidFill>
              <a:latin typeface="+mn-lt"/>
              <a:ea typeface="+mn-ea"/>
              <a:cs typeface="+mn-cs"/>
            </a:endParaRPr>
          </a:p>
        </p:txBody>
      </p:sp>
      <p:pic>
        <p:nvPicPr>
          <p:cNvPr id="6" name="Resim Yer Tutucusu 5" descr="metin, el yazısı, yazı tipi, karmin içeren bir resim">
            <a:extLst>
              <a:ext uri="{FF2B5EF4-FFF2-40B4-BE49-F238E27FC236}">
                <a16:creationId xmlns:a16="http://schemas.microsoft.com/office/drawing/2014/main" id="{81456312-7B1D-253F-6768-416D83C9419A}"/>
              </a:ext>
            </a:extLst>
          </p:cNvPr>
          <p:cNvPicPr>
            <a:picLocks noGrp="1" noChangeAspect="1"/>
          </p:cNvPicPr>
          <p:nvPr>
            <p:ph type="pic" sz="quarter" idx="13"/>
          </p:nvPr>
        </p:nvPicPr>
        <p:blipFill>
          <a:blip r:embed="rId3"/>
          <a:srcRect l="222" r="222"/>
          <a:stretch>
            <a:fillRect/>
          </a:stretch>
        </p:blipFill>
        <p:spPr>
          <a:xfrm>
            <a:off x="6556066" y="2024438"/>
            <a:ext cx="7129797" cy="4010492"/>
          </a:xfrm>
          <a:prstGeom prst="rect">
            <a:avLst/>
          </a:prstGeom>
        </p:spPr>
      </p:pic>
      <p:grpSp>
        <p:nvGrpSpPr>
          <p:cNvPr id="11" name="Group 1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 y="8085261"/>
            <a:ext cx="14648640" cy="148036"/>
            <a:chOff x="-5025" y="6737718"/>
            <a:chExt cx="12207200" cy="123363"/>
          </a:xfrm>
        </p:grpSpPr>
        <p:sp>
          <p:nvSpPr>
            <p:cNvPr id="12" name="Rectangle 1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5832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6262DFC3-08B0-2E44-DF96-853383121D08}"/>
              </a:ext>
            </a:extLst>
          </p:cNvPr>
          <p:cNvSpPr>
            <a:spLocks noGrp="1"/>
          </p:cNvSpPr>
          <p:nvPr>
            <p:ph type="pic" sz="quarter" idx="13"/>
          </p:nvPr>
        </p:nvSpPr>
        <p:spPr/>
        <p:txBody>
          <a:bodyPr/>
          <a:lstStyle/>
          <a:p>
            <a:endParaRPr lang="tr-TR"/>
          </a:p>
        </p:txBody>
      </p:sp>
      <p:sp>
        <p:nvSpPr>
          <p:cNvPr id="3" name="Başlık 2">
            <a:extLst>
              <a:ext uri="{FF2B5EF4-FFF2-40B4-BE49-F238E27FC236}">
                <a16:creationId xmlns:a16="http://schemas.microsoft.com/office/drawing/2014/main" id="{BE1391C6-F670-6444-9E3A-17AFB7910420}"/>
              </a:ext>
            </a:extLst>
          </p:cNvPr>
          <p:cNvSpPr>
            <a:spLocks noGrp="1"/>
          </p:cNvSpPr>
          <p:nvPr>
            <p:ph type="ctrTitle"/>
          </p:nvPr>
        </p:nvSpPr>
        <p:spPr>
          <a:xfrm>
            <a:off x="906361" y="659130"/>
            <a:ext cx="12229776" cy="3583481"/>
          </a:xfrm>
        </p:spPr>
        <p:txBody>
          <a:bodyPr/>
          <a:lstStyle/>
          <a:p>
            <a:r>
              <a:rPr lang="tr-TR" dirty="0"/>
              <a:t>TÜRKİYEDE E-YÖNETİM UYGULAMALARI</a:t>
            </a:r>
          </a:p>
        </p:txBody>
      </p:sp>
      <p:sp>
        <p:nvSpPr>
          <p:cNvPr id="4" name="Alt Başlık 3">
            <a:extLst>
              <a:ext uri="{FF2B5EF4-FFF2-40B4-BE49-F238E27FC236}">
                <a16:creationId xmlns:a16="http://schemas.microsoft.com/office/drawing/2014/main" id="{4DD15E9B-547C-B822-6BA9-32F56E051341}"/>
              </a:ext>
            </a:extLst>
          </p:cNvPr>
          <p:cNvSpPr>
            <a:spLocks noGrp="1"/>
          </p:cNvSpPr>
          <p:nvPr>
            <p:ph type="subTitle" idx="1"/>
          </p:nvPr>
        </p:nvSpPr>
        <p:spPr>
          <a:xfrm>
            <a:off x="1062480" y="4576987"/>
            <a:ext cx="12229774" cy="2718259"/>
          </a:xfrm>
        </p:spPr>
        <p:txBody>
          <a:bodyPr/>
          <a:lstStyle/>
          <a:p>
            <a:r>
              <a:rPr lang="tr-TR" dirty="0"/>
              <a:t>Türkiye'de </a:t>
            </a:r>
            <a:r>
              <a:rPr lang="tr-TR" b="1" dirty="0"/>
              <a:t>e-Yönetim</a:t>
            </a:r>
            <a:r>
              <a:rPr lang="tr-TR" dirty="0"/>
              <a:t> uygulamaları, kamu kurumlarının ve yerel yönetimlerin bilgi ve iletişim teknolojilerini kullanarak vatandaşlara hizmet sunduğu dijital platformlardır. Bu uygulamalar, kamu hizmetlerini daha erişilebilir, şeffaf ve verimli hale getirmeyi amaçlar.</a:t>
            </a:r>
          </a:p>
        </p:txBody>
      </p:sp>
    </p:spTree>
    <p:extLst>
      <p:ext uri="{BB962C8B-B14F-4D97-AF65-F5344CB8AC3E}">
        <p14:creationId xmlns:p14="http://schemas.microsoft.com/office/powerpoint/2010/main" val="285329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resim, sanat, dış mekan içeren bir resim">
            <a:extLst>
              <a:ext uri="{FF2B5EF4-FFF2-40B4-BE49-F238E27FC236}">
                <a16:creationId xmlns:a16="http://schemas.microsoft.com/office/drawing/2014/main" id="{8CA6A98D-8F5A-9777-C596-28D78B894952}"/>
              </a:ext>
            </a:extLst>
          </p:cNvPr>
          <p:cNvPicPr>
            <a:picLocks noGrp="1" noChangeAspect="1"/>
          </p:cNvPicPr>
          <p:nvPr>
            <p:ph type="pic" sz="quarter" idx="13"/>
          </p:nvPr>
        </p:nvPicPr>
        <p:blipFill>
          <a:blip r:embed="rId2"/>
          <a:srcRect t="781" b="781"/>
          <a:stretch>
            <a:fillRect/>
          </a:stretch>
        </p:blipFill>
        <p:spPr/>
      </p:pic>
      <p:sp>
        <p:nvSpPr>
          <p:cNvPr id="3" name="Başlık 2">
            <a:extLst>
              <a:ext uri="{FF2B5EF4-FFF2-40B4-BE49-F238E27FC236}">
                <a16:creationId xmlns:a16="http://schemas.microsoft.com/office/drawing/2014/main" id="{F070D50D-8FFB-B4B7-F210-4280407A5085}"/>
              </a:ext>
            </a:extLst>
          </p:cNvPr>
          <p:cNvSpPr>
            <a:spLocks noGrp="1"/>
          </p:cNvSpPr>
          <p:nvPr>
            <p:ph type="ctrTitle"/>
          </p:nvPr>
        </p:nvSpPr>
        <p:spPr>
          <a:xfrm>
            <a:off x="326499" y="659130"/>
            <a:ext cx="6524624" cy="3583481"/>
          </a:xfrm>
        </p:spPr>
        <p:txBody>
          <a:bodyPr/>
          <a:lstStyle/>
          <a:p>
            <a:r>
              <a:rPr lang="tr-TR" sz="2400" dirty="0"/>
              <a:t>İnsanlık tarihi varoluşundan beri önemli değişimler ve devrimler yaşamıştır. Önceleri avcı-toplayıcı olan toplumlar zamanla değişim göstererek sanayi devrimleri ile birlikte gelişmeye devam etmiştir. Günümüzde de bu gelişimin devam ettiğini ve hayatın tüm unsurlarının teknoloji ile entegre olduğunu görmekteyiz.</a:t>
            </a:r>
          </a:p>
        </p:txBody>
      </p:sp>
      <p:sp>
        <p:nvSpPr>
          <p:cNvPr id="4" name="Alt Başlık 3">
            <a:extLst>
              <a:ext uri="{FF2B5EF4-FFF2-40B4-BE49-F238E27FC236}">
                <a16:creationId xmlns:a16="http://schemas.microsoft.com/office/drawing/2014/main" id="{98936C4B-0251-7711-F701-E91B8DC0046D}"/>
              </a:ext>
            </a:extLst>
          </p:cNvPr>
          <p:cNvSpPr>
            <a:spLocks noGrp="1"/>
          </p:cNvSpPr>
          <p:nvPr>
            <p:ph type="subTitle" idx="1"/>
          </p:nvPr>
        </p:nvSpPr>
        <p:spPr/>
        <p:txBody>
          <a:bodyPr/>
          <a:lstStyle/>
          <a:p>
            <a:r>
              <a:rPr lang="tr-TR" sz="2800" dirty="0"/>
              <a:t>Her devrim, bir önceki devrimi daha da geliştirerek toplumun ve yaşamın ihtiyaçlarını karşılar duruma gelmiştir</a:t>
            </a:r>
          </a:p>
        </p:txBody>
      </p:sp>
      <p:pic>
        <p:nvPicPr>
          <p:cNvPr id="8" name="Resim 7" descr="resim, sanat, dış mekan içeren bir resim&#10;&#10;Açıklama otomatik olarak oluşturuldu">
            <a:extLst>
              <a:ext uri="{FF2B5EF4-FFF2-40B4-BE49-F238E27FC236}">
                <a16:creationId xmlns:a16="http://schemas.microsoft.com/office/drawing/2014/main" id="{EBFAF366-CE00-866B-407A-A1BE94F1EAD3}"/>
              </a:ext>
            </a:extLst>
          </p:cNvPr>
          <p:cNvPicPr>
            <a:picLocks noChangeAspect="1"/>
          </p:cNvPicPr>
          <p:nvPr/>
        </p:nvPicPr>
        <p:blipFill>
          <a:blip r:embed="rId2"/>
          <a:stretch>
            <a:fillRect/>
          </a:stretch>
        </p:blipFill>
        <p:spPr>
          <a:xfrm>
            <a:off x="6932528" y="60771"/>
            <a:ext cx="7613495" cy="8168829"/>
          </a:xfrm>
          <a:prstGeom prst="rect">
            <a:avLst/>
          </a:prstGeom>
        </p:spPr>
      </p:pic>
    </p:spTree>
    <p:extLst>
      <p:ext uri="{BB962C8B-B14F-4D97-AF65-F5344CB8AC3E}">
        <p14:creationId xmlns:p14="http://schemas.microsoft.com/office/powerpoint/2010/main" val="24982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metin, yazı tipi, logo, grafik tasarım içeren bir resim&#10;&#10;Açıklama otomatik olarak oluşturuldu">
            <a:extLst>
              <a:ext uri="{FF2B5EF4-FFF2-40B4-BE49-F238E27FC236}">
                <a16:creationId xmlns:a16="http://schemas.microsoft.com/office/drawing/2014/main" id="{FF180F01-9F5B-C246-1F4B-272C09A77121}"/>
              </a:ext>
            </a:extLst>
          </p:cNvPr>
          <p:cNvPicPr>
            <a:picLocks noGrp="1" noChangeAspect="1"/>
          </p:cNvPicPr>
          <p:nvPr>
            <p:ph type="pic" sz="quarter" idx="13"/>
          </p:nvPr>
        </p:nvPicPr>
        <p:blipFill>
          <a:blip r:embed="rId2"/>
          <a:srcRect/>
          <a:stretch>
            <a:fillRect/>
          </a:stretch>
        </p:blipFill>
        <p:spPr/>
      </p:pic>
      <p:sp>
        <p:nvSpPr>
          <p:cNvPr id="4" name="Alt Başlık 3">
            <a:extLst>
              <a:ext uri="{FF2B5EF4-FFF2-40B4-BE49-F238E27FC236}">
                <a16:creationId xmlns:a16="http://schemas.microsoft.com/office/drawing/2014/main" id="{D4E05B3A-23BA-4819-8F34-5A55A56612CB}"/>
              </a:ext>
            </a:extLst>
          </p:cNvPr>
          <p:cNvSpPr>
            <a:spLocks noGrp="1"/>
          </p:cNvSpPr>
          <p:nvPr>
            <p:ph type="subTitle" idx="1"/>
          </p:nvPr>
        </p:nvSpPr>
        <p:spPr>
          <a:xfrm>
            <a:off x="790576" y="1463448"/>
            <a:ext cx="6524624" cy="2718259"/>
          </a:xfrm>
        </p:spPr>
        <p:txBody>
          <a:bodyPr/>
          <a:lstStyle/>
          <a:p>
            <a:r>
              <a:rPr lang="tr-TR" sz="2000" b="1" dirty="0"/>
              <a:t>e-Devlet Kapısı (</a:t>
            </a:r>
            <a:r>
              <a:rPr lang="tr-TR" sz="2000" b="1" dirty="0">
                <a:hlinkClick r:id="rId3"/>
              </a:rPr>
              <a:t>www.turkiye.gov.tr</a:t>
            </a:r>
            <a:r>
              <a:rPr lang="tr-TR" sz="2000" b="1" dirty="0"/>
              <a:t>)</a:t>
            </a:r>
          </a:p>
          <a:p>
            <a:pPr>
              <a:buFont typeface="Arial" panose="020B0604020202020204" pitchFamily="34" charset="0"/>
              <a:buChar char="•"/>
            </a:pPr>
            <a:r>
              <a:rPr lang="tr-TR" sz="2000" dirty="0"/>
              <a:t>Vatandaşların tek bir platform üzerinden kamu hizmetlerine erişmesini sağlayan merkezi bir sistemdir.</a:t>
            </a:r>
          </a:p>
          <a:p>
            <a:endParaRPr lang="tr-TR" sz="2000" b="1" dirty="0"/>
          </a:p>
          <a:p>
            <a:endParaRPr lang="tr-TR" sz="2000" b="1" dirty="0"/>
          </a:p>
          <a:p>
            <a:endParaRPr lang="tr-TR" sz="2000" b="1" dirty="0"/>
          </a:p>
          <a:p>
            <a:endParaRPr lang="tr-TR" sz="2000" b="1" dirty="0"/>
          </a:p>
          <a:p>
            <a:endParaRPr lang="tr-TR" sz="2000" b="1" dirty="0"/>
          </a:p>
          <a:p>
            <a:endParaRPr lang="tr-TR" sz="2000" b="1" dirty="0"/>
          </a:p>
          <a:p>
            <a:endParaRPr lang="tr-TR" sz="2000" b="1" dirty="0"/>
          </a:p>
          <a:p>
            <a:r>
              <a:rPr lang="tr-TR" sz="2000" b="1" dirty="0"/>
              <a:t>MERNİS (Merkezi Nüfus İdaresi Sistemi)</a:t>
            </a:r>
          </a:p>
          <a:p>
            <a:pPr>
              <a:buFont typeface="Arial" panose="020B0604020202020204" pitchFamily="34" charset="0"/>
              <a:buChar char="•"/>
            </a:pPr>
            <a:r>
              <a:rPr lang="tr-TR" sz="2000" dirty="0"/>
              <a:t>Türkiye'nin dijital nüfus kayıt sistemidir.</a:t>
            </a:r>
          </a:p>
          <a:p>
            <a:pPr>
              <a:buFont typeface="Arial" panose="020B0604020202020204" pitchFamily="34" charset="0"/>
              <a:buChar char="•"/>
            </a:pPr>
            <a:r>
              <a:rPr lang="tr-TR" sz="2000" dirty="0"/>
              <a:t>Nüfus kayıt bilgilerine dijital erişim ve vatandaşlık işlemlerinin dijital ortamda yürütülmesini sağlar.</a:t>
            </a:r>
          </a:p>
          <a:p>
            <a:endParaRPr lang="tr-TR" sz="2000" dirty="0"/>
          </a:p>
        </p:txBody>
      </p:sp>
      <p:pic>
        <p:nvPicPr>
          <p:cNvPr id="8" name="Resim 7" descr="metin, yazı tipi, logo, grafik tasarım içeren bir resim">
            <a:extLst>
              <a:ext uri="{FF2B5EF4-FFF2-40B4-BE49-F238E27FC236}">
                <a16:creationId xmlns:a16="http://schemas.microsoft.com/office/drawing/2014/main" id="{28500FEC-296A-9E5B-A105-F27836D2584E}"/>
              </a:ext>
            </a:extLst>
          </p:cNvPr>
          <p:cNvPicPr>
            <a:picLocks noChangeAspect="1"/>
          </p:cNvPicPr>
          <p:nvPr/>
        </p:nvPicPr>
        <p:blipFill>
          <a:blip r:embed="rId2"/>
          <a:stretch>
            <a:fillRect/>
          </a:stretch>
        </p:blipFill>
        <p:spPr>
          <a:xfrm>
            <a:off x="8125522" y="1371600"/>
            <a:ext cx="4876800" cy="2743200"/>
          </a:xfrm>
          <a:prstGeom prst="rect">
            <a:avLst/>
          </a:prstGeom>
        </p:spPr>
      </p:pic>
      <p:pic>
        <p:nvPicPr>
          <p:cNvPr id="10" name="Resim 9" descr="grafik, grafik tasarım, yazı tipi, logo içeren bir resim&#10;&#10;Açıklama otomatik olarak oluşturuldu">
            <a:extLst>
              <a:ext uri="{FF2B5EF4-FFF2-40B4-BE49-F238E27FC236}">
                <a16:creationId xmlns:a16="http://schemas.microsoft.com/office/drawing/2014/main" id="{7E917338-C1F3-30B6-DEC7-2FF199A39CC0}"/>
              </a:ext>
            </a:extLst>
          </p:cNvPr>
          <p:cNvPicPr>
            <a:picLocks noChangeAspect="1"/>
          </p:cNvPicPr>
          <p:nvPr/>
        </p:nvPicPr>
        <p:blipFill>
          <a:blip r:embed="rId4"/>
          <a:stretch>
            <a:fillRect/>
          </a:stretch>
        </p:blipFill>
        <p:spPr>
          <a:xfrm>
            <a:off x="8976732" y="4181707"/>
            <a:ext cx="2881660" cy="2881660"/>
          </a:xfrm>
          <a:prstGeom prst="rect">
            <a:avLst/>
          </a:prstGeom>
        </p:spPr>
      </p:pic>
    </p:spTree>
    <p:extLst>
      <p:ext uri="{BB962C8B-B14F-4D97-AF65-F5344CB8AC3E}">
        <p14:creationId xmlns:p14="http://schemas.microsoft.com/office/powerpoint/2010/main" val="462807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metin, tasarım, grafik, yazı tipi içeren bir resim&#10;&#10;Açıklama otomatik olarak oluşturuldu">
            <a:extLst>
              <a:ext uri="{FF2B5EF4-FFF2-40B4-BE49-F238E27FC236}">
                <a16:creationId xmlns:a16="http://schemas.microsoft.com/office/drawing/2014/main" id="{A9FB0264-3537-19F8-A746-4720EA94F73F}"/>
              </a:ext>
            </a:extLst>
          </p:cNvPr>
          <p:cNvPicPr>
            <a:picLocks noGrp="1" noChangeAspect="1"/>
          </p:cNvPicPr>
          <p:nvPr>
            <p:ph type="pic" sz="quarter" idx="13"/>
          </p:nvPr>
        </p:nvPicPr>
        <p:blipFill>
          <a:blip r:embed="rId2"/>
          <a:srcRect t="21875" b="21875"/>
          <a:stretch>
            <a:fillRect/>
          </a:stretch>
        </p:blipFill>
        <p:spPr/>
      </p:pic>
      <p:sp>
        <p:nvSpPr>
          <p:cNvPr id="4" name="Alt Başlık 3">
            <a:extLst>
              <a:ext uri="{FF2B5EF4-FFF2-40B4-BE49-F238E27FC236}">
                <a16:creationId xmlns:a16="http://schemas.microsoft.com/office/drawing/2014/main" id="{8FD46176-C164-A766-FC72-3624D5EA24EB}"/>
              </a:ext>
            </a:extLst>
          </p:cNvPr>
          <p:cNvSpPr>
            <a:spLocks noGrp="1"/>
          </p:cNvSpPr>
          <p:nvPr>
            <p:ph type="subTitle" idx="1"/>
          </p:nvPr>
        </p:nvSpPr>
        <p:spPr>
          <a:xfrm>
            <a:off x="482617" y="1234703"/>
            <a:ext cx="6524624" cy="2718259"/>
          </a:xfrm>
        </p:spPr>
        <p:txBody>
          <a:bodyPr/>
          <a:lstStyle/>
          <a:p>
            <a:r>
              <a:rPr lang="tr-TR" sz="2000" b="1" dirty="0"/>
              <a:t>UYAP (Ulusal Yargı Ağı Projesi)</a:t>
            </a:r>
          </a:p>
          <a:p>
            <a:pPr>
              <a:buFont typeface="Arial" panose="020B0604020202020204" pitchFamily="34" charset="0"/>
              <a:buChar char="•"/>
            </a:pPr>
            <a:r>
              <a:rPr lang="tr-TR" sz="2000" dirty="0"/>
              <a:t>Adalet Bakanlığı'nın dijitalleşme projesidir.</a:t>
            </a:r>
          </a:p>
          <a:p>
            <a:endParaRPr lang="tr-TR" sz="2000" b="1" dirty="0"/>
          </a:p>
          <a:p>
            <a:r>
              <a:rPr lang="tr-TR" sz="2000" b="1" dirty="0"/>
              <a:t>E-BYS (Elektronik Belge Yönetim Sistemi)</a:t>
            </a:r>
          </a:p>
          <a:p>
            <a:pPr>
              <a:buFont typeface="Arial" panose="020B0604020202020204" pitchFamily="34" charset="0"/>
              <a:buChar char="•"/>
            </a:pPr>
            <a:r>
              <a:rPr lang="tr-TR" sz="2000" dirty="0"/>
              <a:t>Kamu kurumlarında kullanılan dijital belge yönetim sistemidir.</a:t>
            </a:r>
          </a:p>
          <a:p>
            <a:pPr>
              <a:buFont typeface="Arial" panose="020B0604020202020204" pitchFamily="34" charset="0"/>
              <a:buChar char="•"/>
            </a:pPr>
            <a:r>
              <a:rPr lang="tr-TR" sz="2000" dirty="0"/>
              <a:t>Evrak takibini dijitalleştirerek bürokrasiyi azaltır.</a:t>
            </a:r>
          </a:p>
          <a:p>
            <a:endParaRPr lang="tr-TR" sz="1800" b="1" dirty="0"/>
          </a:p>
          <a:p>
            <a:r>
              <a:rPr lang="tr-TR" sz="1800" b="1" dirty="0"/>
              <a:t>E-Nabız</a:t>
            </a:r>
          </a:p>
          <a:p>
            <a:pPr>
              <a:buFont typeface="Arial" panose="020B0604020202020204" pitchFamily="34" charset="0"/>
              <a:buChar char="•"/>
            </a:pPr>
            <a:r>
              <a:rPr lang="tr-TR" sz="1800" dirty="0"/>
              <a:t>Sağlık Bakanlığı'nın kişisel sağlık bilgilerinin yönetildiği platformdur.</a:t>
            </a:r>
          </a:p>
          <a:p>
            <a:pPr>
              <a:buFont typeface="Arial" panose="020B0604020202020204" pitchFamily="34" charset="0"/>
              <a:buChar char="•"/>
            </a:pPr>
            <a:r>
              <a:rPr lang="tr-TR" sz="1800" dirty="0"/>
              <a:t>Vatandaşlar sağlık geçmişlerini, reçetelerini ve test sonuçlarını buradan görebilir.</a:t>
            </a:r>
          </a:p>
          <a:p>
            <a:endParaRPr lang="tr-TR" sz="1800" b="1" dirty="0"/>
          </a:p>
          <a:p>
            <a:r>
              <a:rPr lang="tr-TR" sz="1800" b="1" dirty="0"/>
              <a:t>TAKBİS (Tapu ve Kadastro Bilgi Sistemi)</a:t>
            </a:r>
          </a:p>
          <a:p>
            <a:pPr>
              <a:buFont typeface="Arial" panose="020B0604020202020204" pitchFamily="34" charset="0"/>
              <a:buChar char="•"/>
            </a:pPr>
            <a:r>
              <a:rPr lang="tr-TR" sz="1800" dirty="0"/>
              <a:t>Tapu ve kadastro bilgilerinin dijital ortamda tutulduğu bir sistemdir.</a:t>
            </a:r>
          </a:p>
          <a:p>
            <a:pPr>
              <a:buFont typeface="Arial" panose="020B0604020202020204" pitchFamily="34" charset="0"/>
              <a:buChar char="•"/>
            </a:pPr>
            <a:r>
              <a:rPr lang="tr-TR" sz="1800" b="1" dirty="0"/>
              <a:t>Hizmet Örnekleri:</a:t>
            </a:r>
            <a:endParaRPr lang="tr-TR" sz="1800" dirty="0"/>
          </a:p>
          <a:p>
            <a:pPr marL="742950" lvl="1" indent="-285750">
              <a:buFont typeface="Arial" panose="020B0604020202020204" pitchFamily="34" charset="0"/>
              <a:buChar char="•"/>
            </a:pPr>
            <a:r>
              <a:rPr lang="tr-TR" sz="1800" dirty="0"/>
              <a:t>Tapu işlemleri sorgulama</a:t>
            </a:r>
          </a:p>
          <a:p>
            <a:endParaRPr lang="tr-TR" sz="2000" dirty="0"/>
          </a:p>
        </p:txBody>
      </p:sp>
      <p:pic>
        <p:nvPicPr>
          <p:cNvPr id="8" name="Resim 7" descr="metin, tasarım, grafik, yazı tipi içeren bir resim">
            <a:extLst>
              <a:ext uri="{FF2B5EF4-FFF2-40B4-BE49-F238E27FC236}">
                <a16:creationId xmlns:a16="http://schemas.microsoft.com/office/drawing/2014/main" id="{B7CFE2ED-110A-6A88-D811-643C05F739AF}"/>
              </a:ext>
            </a:extLst>
          </p:cNvPr>
          <p:cNvPicPr>
            <a:picLocks noChangeAspect="1"/>
          </p:cNvPicPr>
          <p:nvPr/>
        </p:nvPicPr>
        <p:blipFill>
          <a:blip r:embed="rId2"/>
          <a:stretch>
            <a:fillRect/>
          </a:stretch>
        </p:blipFill>
        <p:spPr>
          <a:xfrm>
            <a:off x="8121201" y="591014"/>
            <a:ext cx="2453268" cy="2453268"/>
          </a:xfrm>
          <a:prstGeom prst="rect">
            <a:avLst/>
          </a:prstGeom>
        </p:spPr>
      </p:pic>
      <p:pic>
        <p:nvPicPr>
          <p:cNvPr id="10" name="Resim 9" descr="metin, yazı tipi, logo, grafik içeren bir resim">
            <a:extLst>
              <a:ext uri="{FF2B5EF4-FFF2-40B4-BE49-F238E27FC236}">
                <a16:creationId xmlns:a16="http://schemas.microsoft.com/office/drawing/2014/main" id="{5947D369-8174-A72F-079C-73D279961880}"/>
              </a:ext>
            </a:extLst>
          </p:cNvPr>
          <p:cNvPicPr>
            <a:picLocks noChangeAspect="1"/>
          </p:cNvPicPr>
          <p:nvPr/>
        </p:nvPicPr>
        <p:blipFill>
          <a:blip r:embed="rId3"/>
          <a:stretch>
            <a:fillRect/>
          </a:stretch>
        </p:blipFill>
        <p:spPr>
          <a:xfrm>
            <a:off x="10574469" y="591015"/>
            <a:ext cx="2453268" cy="2453268"/>
          </a:xfrm>
          <a:prstGeom prst="rect">
            <a:avLst/>
          </a:prstGeom>
        </p:spPr>
      </p:pic>
      <p:pic>
        <p:nvPicPr>
          <p:cNvPr id="12" name="Resim 11" descr="metin, yazı tipi, logo, meneviş mavisi içeren bir resim&#10;&#10;Açıklama otomatik olarak oluşturuldu">
            <a:extLst>
              <a:ext uri="{FF2B5EF4-FFF2-40B4-BE49-F238E27FC236}">
                <a16:creationId xmlns:a16="http://schemas.microsoft.com/office/drawing/2014/main" id="{423BE758-2C89-8B28-8892-78318253F467}"/>
              </a:ext>
            </a:extLst>
          </p:cNvPr>
          <p:cNvPicPr>
            <a:picLocks noChangeAspect="1"/>
          </p:cNvPicPr>
          <p:nvPr/>
        </p:nvPicPr>
        <p:blipFill>
          <a:blip r:embed="rId4"/>
          <a:stretch>
            <a:fillRect/>
          </a:stretch>
        </p:blipFill>
        <p:spPr>
          <a:xfrm>
            <a:off x="8460709" y="3044282"/>
            <a:ext cx="4227520" cy="2528584"/>
          </a:xfrm>
          <a:prstGeom prst="rect">
            <a:avLst/>
          </a:prstGeom>
        </p:spPr>
      </p:pic>
      <p:pic>
        <p:nvPicPr>
          <p:cNvPr id="14" name="Resim 13" descr="logo, yazı tipi, grafik, metin içeren bir resim&#10;&#10;Açıklama otomatik olarak oluşturuldu">
            <a:extLst>
              <a:ext uri="{FF2B5EF4-FFF2-40B4-BE49-F238E27FC236}">
                <a16:creationId xmlns:a16="http://schemas.microsoft.com/office/drawing/2014/main" id="{721B2022-A169-AACF-1788-F25180DAAE44}"/>
              </a:ext>
            </a:extLst>
          </p:cNvPr>
          <p:cNvPicPr>
            <a:picLocks noChangeAspect="1"/>
          </p:cNvPicPr>
          <p:nvPr/>
        </p:nvPicPr>
        <p:blipFill>
          <a:blip r:embed="rId5"/>
          <a:stretch>
            <a:fillRect/>
          </a:stretch>
        </p:blipFill>
        <p:spPr>
          <a:xfrm>
            <a:off x="8460709" y="5572866"/>
            <a:ext cx="4227520" cy="2314575"/>
          </a:xfrm>
          <a:prstGeom prst="rect">
            <a:avLst/>
          </a:prstGeom>
        </p:spPr>
      </p:pic>
    </p:spTree>
    <p:extLst>
      <p:ext uri="{BB962C8B-B14F-4D97-AF65-F5344CB8AC3E}">
        <p14:creationId xmlns:p14="http://schemas.microsoft.com/office/powerpoint/2010/main" val="23829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7D7D531A-0F45-7EB1-12BC-2A0C7C388F8D}"/>
              </a:ext>
            </a:extLst>
          </p:cNvPr>
          <p:cNvSpPr>
            <a:spLocks noGrp="1"/>
          </p:cNvSpPr>
          <p:nvPr>
            <p:ph type="pic" sz="quarter" idx="13"/>
          </p:nvPr>
        </p:nvSpPr>
        <p:spPr/>
        <p:txBody>
          <a:bodyPr/>
          <a:lstStyle/>
          <a:p>
            <a:endParaRPr lang="tr-TR"/>
          </a:p>
        </p:txBody>
      </p:sp>
      <p:sp>
        <p:nvSpPr>
          <p:cNvPr id="3" name="Başlık 2">
            <a:extLst>
              <a:ext uri="{FF2B5EF4-FFF2-40B4-BE49-F238E27FC236}">
                <a16:creationId xmlns:a16="http://schemas.microsoft.com/office/drawing/2014/main" id="{50D2B878-0A9B-244C-4E35-51AD057A3DF6}"/>
              </a:ext>
            </a:extLst>
          </p:cNvPr>
          <p:cNvSpPr>
            <a:spLocks noGrp="1"/>
          </p:cNvSpPr>
          <p:nvPr>
            <p:ph type="ctrTitle"/>
          </p:nvPr>
        </p:nvSpPr>
        <p:spPr>
          <a:xfrm>
            <a:off x="4052888" y="578538"/>
            <a:ext cx="6524624" cy="2150977"/>
          </a:xfrm>
        </p:spPr>
        <p:txBody>
          <a:bodyPr/>
          <a:lstStyle/>
          <a:p>
            <a:r>
              <a:rPr lang="tr-TR" sz="4000" b="1" dirty="0"/>
              <a:t>E-Yönetimde Değişim Yönetimi</a:t>
            </a:r>
            <a:br>
              <a:rPr lang="tr-TR" sz="4000" b="1" dirty="0"/>
            </a:br>
            <a:endParaRPr lang="tr-TR" sz="4000" dirty="0"/>
          </a:p>
        </p:txBody>
      </p:sp>
      <p:pic>
        <p:nvPicPr>
          <p:cNvPr id="6" name="Resim 5">
            <a:extLst>
              <a:ext uri="{FF2B5EF4-FFF2-40B4-BE49-F238E27FC236}">
                <a16:creationId xmlns:a16="http://schemas.microsoft.com/office/drawing/2014/main" id="{4BD7A3E7-2CB8-3B55-394E-A850D8EA266B}"/>
              </a:ext>
            </a:extLst>
          </p:cNvPr>
          <p:cNvPicPr>
            <a:picLocks noChangeAspect="1"/>
          </p:cNvPicPr>
          <p:nvPr/>
        </p:nvPicPr>
        <p:blipFill>
          <a:blip r:embed="rId2"/>
          <a:stretch>
            <a:fillRect/>
          </a:stretch>
        </p:blipFill>
        <p:spPr>
          <a:xfrm>
            <a:off x="2692413" y="2431620"/>
            <a:ext cx="8688012" cy="4143953"/>
          </a:xfrm>
          <a:prstGeom prst="rect">
            <a:avLst/>
          </a:prstGeom>
        </p:spPr>
      </p:pic>
    </p:spTree>
    <p:extLst>
      <p:ext uri="{BB962C8B-B14F-4D97-AF65-F5344CB8AC3E}">
        <p14:creationId xmlns:p14="http://schemas.microsoft.com/office/powerpoint/2010/main" val="345811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FE06E99E-2EAC-63AE-DD6E-421AB70AC464}"/>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3D04EFCA-05C4-3BA0-D894-9303DBF66B04}"/>
              </a:ext>
            </a:extLst>
          </p:cNvPr>
          <p:cNvSpPr>
            <a:spLocks noGrp="1"/>
          </p:cNvSpPr>
          <p:nvPr>
            <p:ph type="ctrTitle"/>
          </p:nvPr>
        </p:nvSpPr>
        <p:spPr>
          <a:xfrm>
            <a:off x="3923348" y="571522"/>
            <a:ext cx="6524624" cy="2150978"/>
          </a:xfrm>
        </p:spPr>
        <p:txBody>
          <a:bodyPr/>
          <a:lstStyle/>
          <a:p>
            <a:r>
              <a:rPr lang="tr-TR" sz="4800" b="1" dirty="0"/>
              <a:t>E-Yönetimde Etik İlkeler</a:t>
            </a:r>
            <a:br>
              <a:rPr lang="tr-TR" sz="4800" b="1" dirty="0"/>
            </a:br>
            <a:endParaRPr lang="tr-TR" sz="4800" dirty="0"/>
          </a:p>
        </p:txBody>
      </p:sp>
      <p:pic>
        <p:nvPicPr>
          <p:cNvPr id="6" name="Resim 5">
            <a:extLst>
              <a:ext uri="{FF2B5EF4-FFF2-40B4-BE49-F238E27FC236}">
                <a16:creationId xmlns:a16="http://schemas.microsoft.com/office/drawing/2014/main" id="{DB94D40D-DD4D-72B5-ED20-F4917ECCC29D}"/>
              </a:ext>
            </a:extLst>
          </p:cNvPr>
          <p:cNvPicPr>
            <a:picLocks noChangeAspect="1"/>
          </p:cNvPicPr>
          <p:nvPr/>
        </p:nvPicPr>
        <p:blipFill>
          <a:blip r:embed="rId2"/>
          <a:stretch>
            <a:fillRect/>
          </a:stretch>
        </p:blipFill>
        <p:spPr>
          <a:xfrm>
            <a:off x="3236996" y="2504341"/>
            <a:ext cx="7897327" cy="3867690"/>
          </a:xfrm>
          <a:prstGeom prst="rect">
            <a:avLst/>
          </a:prstGeom>
        </p:spPr>
      </p:pic>
    </p:spTree>
    <p:extLst>
      <p:ext uri="{BB962C8B-B14F-4D97-AF65-F5344CB8AC3E}">
        <p14:creationId xmlns:p14="http://schemas.microsoft.com/office/powerpoint/2010/main" val="350652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3DB0E893-C587-583E-67D2-A70188FDE735}"/>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F59E4CF9-F95B-653D-D4BC-AB8C6DAD7B91}"/>
              </a:ext>
            </a:extLst>
          </p:cNvPr>
          <p:cNvSpPr>
            <a:spLocks noGrp="1"/>
          </p:cNvSpPr>
          <p:nvPr>
            <p:ph type="ctrTitle"/>
          </p:nvPr>
        </p:nvSpPr>
        <p:spPr>
          <a:xfrm>
            <a:off x="3827982" y="659130"/>
            <a:ext cx="6524624" cy="1526509"/>
          </a:xfrm>
        </p:spPr>
        <p:txBody>
          <a:bodyPr/>
          <a:lstStyle/>
          <a:p>
            <a:r>
              <a:rPr lang="tr-TR" dirty="0"/>
              <a:t>KAYNAKÇA</a:t>
            </a:r>
          </a:p>
        </p:txBody>
      </p:sp>
      <p:sp>
        <p:nvSpPr>
          <p:cNvPr id="4" name="Alt Başlık 3">
            <a:extLst>
              <a:ext uri="{FF2B5EF4-FFF2-40B4-BE49-F238E27FC236}">
                <a16:creationId xmlns:a16="http://schemas.microsoft.com/office/drawing/2014/main" id="{93DC8E73-87EF-B6C3-2A61-1494B1298809}"/>
              </a:ext>
            </a:extLst>
          </p:cNvPr>
          <p:cNvSpPr>
            <a:spLocks noGrp="1"/>
          </p:cNvSpPr>
          <p:nvPr>
            <p:ph type="subTitle" idx="1"/>
          </p:nvPr>
        </p:nvSpPr>
        <p:spPr>
          <a:xfrm>
            <a:off x="661036" y="2475571"/>
            <a:ext cx="6524624" cy="4822757"/>
          </a:xfrm>
        </p:spPr>
        <p:txBody>
          <a:bodyPr/>
          <a:lstStyle/>
          <a:p>
            <a:r>
              <a:rPr lang="tr-TR" dirty="0"/>
              <a:t>T.C. Cumhurbaşkanlığı Dijital Dönüşüm Ofisi (2020). </a:t>
            </a:r>
            <a:r>
              <a:rPr lang="tr-TR" i="1" dirty="0"/>
              <a:t>E-Devlet ve Dijital Türkiye</a:t>
            </a:r>
            <a:r>
              <a:rPr lang="tr-TR" dirty="0"/>
              <a:t>.</a:t>
            </a:r>
          </a:p>
          <a:p>
            <a:r>
              <a:rPr lang="en-US" dirty="0" err="1"/>
              <a:t>Birleşmiş</a:t>
            </a:r>
            <a:r>
              <a:rPr lang="en-US" dirty="0"/>
              <a:t> </a:t>
            </a:r>
            <a:r>
              <a:rPr lang="en-US" dirty="0" err="1"/>
              <a:t>Milletler</a:t>
            </a:r>
            <a:r>
              <a:rPr lang="en-US" dirty="0"/>
              <a:t> (2022). </a:t>
            </a:r>
            <a:r>
              <a:rPr lang="en-US" i="1" dirty="0"/>
              <a:t>UN E-Government Survey: The Future of Digital Government</a:t>
            </a:r>
            <a:r>
              <a:rPr lang="en-US" dirty="0"/>
              <a:t>. New York: UN Publications.</a:t>
            </a:r>
            <a:endParaRPr lang="tr-TR" dirty="0"/>
          </a:p>
          <a:p>
            <a:r>
              <a:rPr lang="en-US" dirty="0" err="1"/>
              <a:t>Heeks</a:t>
            </a:r>
            <a:r>
              <a:rPr lang="en-US" dirty="0"/>
              <a:t>, R. (2006). </a:t>
            </a:r>
            <a:r>
              <a:rPr lang="en-US" i="1" dirty="0"/>
              <a:t>Implementing and Managing E-Government: An International Text</a:t>
            </a:r>
            <a:r>
              <a:rPr lang="en-US" dirty="0"/>
              <a:t>. SAGE Publications.</a:t>
            </a:r>
            <a:endParaRPr lang="tr-TR" dirty="0"/>
          </a:p>
          <a:p>
            <a:r>
              <a:rPr lang="tr-TR" dirty="0"/>
              <a:t>LATİF SÜLÜN / DİGİTAL TWİN PROJECT</a:t>
            </a:r>
          </a:p>
        </p:txBody>
      </p:sp>
    </p:spTree>
    <p:extLst>
      <p:ext uri="{BB962C8B-B14F-4D97-AF65-F5344CB8AC3E}">
        <p14:creationId xmlns:p14="http://schemas.microsoft.com/office/powerpoint/2010/main" val="249892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8A97BCC7-9536-DF3F-FF07-5C5822BF7746}"/>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675A7B89-F36C-619B-6D68-B5A5A18C60B9}"/>
              </a:ext>
            </a:extLst>
          </p:cNvPr>
          <p:cNvSpPr>
            <a:spLocks noGrp="1"/>
          </p:cNvSpPr>
          <p:nvPr>
            <p:ph type="ctrTitle"/>
          </p:nvPr>
        </p:nvSpPr>
        <p:spPr>
          <a:xfrm>
            <a:off x="661036" y="659130"/>
            <a:ext cx="11861784" cy="3583481"/>
          </a:xfrm>
        </p:spPr>
        <p:txBody>
          <a:bodyPr/>
          <a:lstStyle/>
          <a:p>
            <a:r>
              <a:rPr lang="tr-TR" dirty="0"/>
              <a:t>TEŞEKKÜRLER</a:t>
            </a:r>
          </a:p>
        </p:txBody>
      </p:sp>
      <p:sp>
        <p:nvSpPr>
          <p:cNvPr id="4" name="Alt Başlık 3">
            <a:extLst>
              <a:ext uri="{FF2B5EF4-FFF2-40B4-BE49-F238E27FC236}">
                <a16:creationId xmlns:a16="http://schemas.microsoft.com/office/drawing/2014/main" id="{7A817F4C-BEF7-295B-7F22-A54342FC161C}"/>
              </a:ext>
            </a:extLst>
          </p:cNvPr>
          <p:cNvSpPr>
            <a:spLocks noGrp="1"/>
          </p:cNvSpPr>
          <p:nvPr>
            <p:ph type="subTitle" idx="1"/>
          </p:nvPr>
        </p:nvSpPr>
        <p:spPr>
          <a:xfrm>
            <a:off x="5467212" y="4747337"/>
            <a:ext cx="6524624" cy="2718259"/>
          </a:xfrm>
        </p:spPr>
        <p:txBody>
          <a:bodyPr/>
          <a:lstStyle/>
          <a:p>
            <a:r>
              <a:rPr lang="tr-TR" dirty="0"/>
              <a:t>BERAT SÜLÜN</a:t>
            </a:r>
          </a:p>
          <a:p>
            <a:r>
              <a:rPr lang="tr-TR" dirty="0"/>
              <a:t>MERT AKGÜL</a:t>
            </a:r>
          </a:p>
          <a:p>
            <a:r>
              <a:rPr lang="tr-TR" dirty="0"/>
              <a:t>DUDU ULUER</a:t>
            </a:r>
          </a:p>
        </p:txBody>
      </p:sp>
    </p:spTree>
    <p:extLst>
      <p:ext uri="{BB962C8B-B14F-4D97-AF65-F5344CB8AC3E}">
        <p14:creationId xmlns:p14="http://schemas.microsoft.com/office/powerpoint/2010/main" val="254308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07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5697F3AC-D5CD-8878-AA78-5D05325CD49B}"/>
              </a:ext>
            </a:extLst>
          </p:cNvPr>
          <p:cNvSpPr>
            <a:spLocks noGrp="1"/>
          </p:cNvSpPr>
          <p:nvPr>
            <p:ph type="pic" sz="quarter" idx="13"/>
          </p:nvPr>
        </p:nvSpPr>
        <p:spPr/>
        <p:txBody>
          <a:bodyPr/>
          <a:lstStyle/>
          <a:p>
            <a:endParaRPr lang="tr-TR"/>
          </a:p>
        </p:txBody>
      </p:sp>
      <p:sp>
        <p:nvSpPr>
          <p:cNvPr id="3" name="Başlık 2">
            <a:extLst>
              <a:ext uri="{FF2B5EF4-FFF2-40B4-BE49-F238E27FC236}">
                <a16:creationId xmlns:a16="http://schemas.microsoft.com/office/drawing/2014/main" id="{E748361D-E43F-1DED-3DC3-057D20053B4F}"/>
              </a:ext>
            </a:extLst>
          </p:cNvPr>
          <p:cNvSpPr>
            <a:spLocks noGrp="1"/>
          </p:cNvSpPr>
          <p:nvPr>
            <p:ph type="ctrTitle"/>
          </p:nvPr>
        </p:nvSpPr>
        <p:spPr/>
        <p:txBody>
          <a:bodyPr/>
          <a:lstStyle/>
          <a:p>
            <a:endParaRPr lang="tr-TR"/>
          </a:p>
        </p:txBody>
      </p:sp>
      <p:sp>
        <p:nvSpPr>
          <p:cNvPr id="4" name="Alt Başlık 3">
            <a:extLst>
              <a:ext uri="{FF2B5EF4-FFF2-40B4-BE49-F238E27FC236}">
                <a16:creationId xmlns:a16="http://schemas.microsoft.com/office/drawing/2014/main" id="{7A104BCE-AEE6-1FFA-2A51-FC47C52B6097}"/>
              </a:ext>
            </a:extLst>
          </p:cNvPr>
          <p:cNvSpPr>
            <a:spLocks noGrp="1"/>
          </p:cNvSpPr>
          <p:nvPr>
            <p:ph type="subTitle" idx="1"/>
          </p:nvPr>
        </p:nvSpPr>
        <p:spPr/>
        <p:txBody>
          <a:bodyPr/>
          <a:lstStyle/>
          <a:p>
            <a:endParaRPr lang="tr-TR"/>
          </a:p>
        </p:txBody>
      </p:sp>
      <p:pic>
        <p:nvPicPr>
          <p:cNvPr id="7" name="Resim 6">
            <a:extLst>
              <a:ext uri="{FF2B5EF4-FFF2-40B4-BE49-F238E27FC236}">
                <a16:creationId xmlns:a16="http://schemas.microsoft.com/office/drawing/2014/main" id="{AAF88C4C-5C4E-C5F6-09E8-69A8444B3641}"/>
              </a:ext>
            </a:extLst>
          </p:cNvPr>
          <p:cNvPicPr>
            <a:picLocks noChangeAspect="1"/>
          </p:cNvPicPr>
          <p:nvPr/>
        </p:nvPicPr>
        <p:blipFill>
          <a:blip r:embed="rId2"/>
          <a:stretch>
            <a:fillRect/>
          </a:stretch>
        </p:blipFill>
        <p:spPr>
          <a:xfrm>
            <a:off x="0" y="-16471"/>
            <a:ext cx="14630400" cy="8230824"/>
          </a:xfrm>
          <a:prstGeom prst="rect">
            <a:avLst/>
          </a:prstGeom>
        </p:spPr>
      </p:pic>
    </p:spTree>
    <p:extLst>
      <p:ext uri="{BB962C8B-B14F-4D97-AF65-F5344CB8AC3E}">
        <p14:creationId xmlns:p14="http://schemas.microsoft.com/office/powerpoint/2010/main" val="81157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B7279C6B-0EDB-B777-AF1F-65EA04027DEE}"/>
              </a:ext>
            </a:extLst>
          </p:cNvPr>
          <p:cNvSpPr>
            <a:spLocks noGrp="1"/>
          </p:cNvSpPr>
          <p:nvPr>
            <p:ph type="pic" sz="quarter" idx="13"/>
          </p:nvPr>
        </p:nvSpPr>
        <p:spPr/>
        <p:txBody>
          <a:bodyPr/>
          <a:lstStyle/>
          <a:p>
            <a:endParaRPr lang="tr-TR"/>
          </a:p>
        </p:txBody>
      </p:sp>
      <p:sp>
        <p:nvSpPr>
          <p:cNvPr id="3" name="Başlık 2">
            <a:extLst>
              <a:ext uri="{FF2B5EF4-FFF2-40B4-BE49-F238E27FC236}">
                <a16:creationId xmlns:a16="http://schemas.microsoft.com/office/drawing/2014/main" id="{13C9032B-9A8B-B63B-B104-56D3A7392F28}"/>
              </a:ext>
            </a:extLst>
          </p:cNvPr>
          <p:cNvSpPr>
            <a:spLocks noGrp="1"/>
          </p:cNvSpPr>
          <p:nvPr>
            <p:ph type="ctrTitle"/>
          </p:nvPr>
        </p:nvSpPr>
        <p:spPr/>
        <p:txBody>
          <a:bodyPr/>
          <a:lstStyle/>
          <a:p>
            <a:endParaRPr lang="tr-TR"/>
          </a:p>
        </p:txBody>
      </p:sp>
      <p:sp>
        <p:nvSpPr>
          <p:cNvPr id="4" name="Alt Başlık 3">
            <a:extLst>
              <a:ext uri="{FF2B5EF4-FFF2-40B4-BE49-F238E27FC236}">
                <a16:creationId xmlns:a16="http://schemas.microsoft.com/office/drawing/2014/main" id="{26613C6B-8E9D-BC3F-527B-3A0B01F7B9DC}"/>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77076B1E-6893-8873-88FE-887007B957BD}"/>
              </a:ext>
            </a:extLst>
          </p:cNvPr>
          <p:cNvPicPr>
            <a:picLocks noChangeAspect="1"/>
          </p:cNvPicPr>
          <p:nvPr/>
        </p:nvPicPr>
        <p:blipFill>
          <a:blip r:embed="rId2"/>
          <a:stretch>
            <a:fillRect/>
          </a:stretch>
        </p:blipFill>
        <p:spPr>
          <a:xfrm>
            <a:off x="0" y="0"/>
            <a:ext cx="14630400" cy="8229599"/>
          </a:xfrm>
          <a:prstGeom prst="rect">
            <a:avLst/>
          </a:prstGeom>
        </p:spPr>
      </p:pic>
    </p:spTree>
    <p:extLst>
      <p:ext uri="{BB962C8B-B14F-4D97-AF65-F5344CB8AC3E}">
        <p14:creationId xmlns:p14="http://schemas.microsoft.com/office/powerpoint/2010/main" val="64512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06DBB976-919C-AD8A-87BD-4F0114C594E4}"/>
              </a:ext>
            </a:extLst>
          </p:cNvPr>
          <p:cNvSpPr>
            <a:spLocks noGrp="1"/>
          </p:cNvSpPr>
          <p:nvPr>
            <p:ph type="pic" sz="quarter" idx="13"/>
          </p:nvPr>
        </p:nvSpPr>
        <p:spPr/>
        <p:txBody>
          <a:bodyPr/>
          <a:lstStyle/>
          <a:p>
            <a:endParaRPr lang="tr-TR"/>
          </a:p>
        </p:txBody>
      </p:sp>
      <p:sp>
        <p:nvSpPr>
          <p:cNvPr id="3" name="Başlık 2">
            <a:extLst>
              <a:ext uri="{FF2B5EF4-FFF2-40B4-BE49-F238E27FC236}">
                <a16:creationId xmlns:a16="http://schemas.microsoft.com/office/drawing/2014/main" id="{6E1F3E99-F874-9736-6DBB-522E45B3977D}"/>
              </a:ext>
            </a:extLst>
          </p:cNvPr>
          <p:cNvSpPr>
            <a:spLocks noGrp="1"/>
          </p:cNvSpPr>
          <p:nvPr>
            <p:ph type="ctrTitle"/>
          </p:nvPr>
        </p:nvSpPr>
        <p:spPr/>
        <p:txBody>
          <a:bodyPr/>
          <a:lstStyle/>
          <a:p>
            <a:endParaRPr lang="tr-TR"/>
          </a:p>
        </p:txBody>
      </p:sp>
      <p:sp>
        <p:nvSpPr>
          <p:cNvPr id="4" name="Alt Başlık 3">
            <a:extLst>
              <a:ext uri="{FF2B5EF4-FFF2-40B4-BE49-F238E27FC236}">
                <a16:creationId xmlns:a16="http://schemas.microsoft.com/office/drawing/2014/main" id="{0499EAF9-68D6-93F4-9887-DF18C7C1DE91}"/>
              </a:ext>
            </a:extLst>
          </p:cNvPr>
          <p:cNvSpPr>
            <a:spLocks noGrp="1"/>
          </p:cNvSpPr>
          <p:nvPr>
            <p:ph type="subTitle" idx="1"/>
          </p:nvPr>
        </p:nvSpPr>
        <p:spPr/>
        <p:txBody>
          <a:bodyPr/>
          <a:lstStyle/>
          <a:p>
            <a:endParaRPr lang="tr-TR"/>
          </a:p>
        </p:txBody>
      </p:sp>
      <p:pic>
        <p:nvPicPr>
          <p:cNvPr id="5" name="Resim 4" descr="metin, ekran görüntüsü, diyagram, yazı tipi içeren bir resim&#10;&#10;Açıklama otomatik olarak oluşturuldu">
            <a:extLst>
              <a:ext uri="{FF2B5EF4-FFF2-40B4-BE49-F238E27FC236}">
                <a16:creationId xmlns:a16="http://schemas.microsoft.com/office/drawing/2014/main" id="{180CAB1F-ECD1-4980-9928-3F4746C6AF86}"/>
              </a:ext>
            </a:extLst>
          </p:cNvPr>
          <p:cNvPicPr>
            <a:picLocks noChangeAspect="1"/>
          </p:cNvPicPr>
          <p:nvPr/>
        </p:nvPicPr>
        <p:blipFill>
          <a:blip r:embed="rId2"/>
          <a:stretch>
            <a:fillRect/>
          </a:stretch>
        </p:blipFill>
        <p:spPr>
          <a:xfrm>
            <a:off x="-83960" y="0"/>
            <a:ext cx="14837023" cy="8229600"/>
          </a:xfrm>
          <a:prstGeom prst="rect">
            <a:avLst/>
          </a:prstGeom>
        </p:spPr>
      </p:pic>
    </p:spTree>
    <p:extLst>
      <p:ext uri="{BB962C8B-B14F-4D97-AF65-F5344CB8AC3E}">
        <p14:creationId xmlns:p14="http://schemas.microsoft.com/office/powerpoint/2010/main" val="408511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ekran görüntüsü, kişi, şahıs, sanat içeren bir resim&#10;&#10;Açıklama otomatik olarak oluşturuldu">
            <a:extLst>
              <a:ext uri="{FF2B5EF4-FFF2-40B4-BE49-F238E27FC236}">
                <a16:creationId xmlns:a16="http://schemas.microsoft.com/office/drawing/2014/main" id="{2CE0BE14-6417-5C81-8B3A-25E3624432C3}"/>
              </a:ext>
            </a:extLst>
          </p:cNvPr>
          <p:cNvPicPr>
            <a:picLocks noGrp="1" noChangeAspect="1"/>
          </p:cNvPicPr>
          <p:nvPr>
            <p:ph type="pic" sz="quarter" idx="13"/>
          </p:nvPr>
        </p:nvPicPr>
        <p:blipFill>
          <a:blip r:embed="rId2"/>
          <a:srcRect t="28" b="28"/>
          <a:stretch>
            <a:fillRect/>
          </a:stretch>
        </p:blipFill>
        <p:spPr/>
      </p:pic>
      <p:sp>
        <p:nvSpPr>
          <p:cNvPr id="3" name="Başlık 2">
            <a:extLst>
              <a:ext uri="{FF2B5EF4-FFF2-40B4-BE49-F238E27FC236}">
                <a16:creationId xmlns:a16="http://schemas.microsoft.com/office/drawing/2014/main" id="{79F7732F-DDBE-B28A-059B-E940FE7C89E1}"/>
              </a:ext>
            </a:extLst>
          </p:cNvPr>
          <p:cNvSpPr>
            <a:spLocks noGrp="1"/>
          </p:cNvSpPr>
          <p:nvPr>
            <p:ph type="ctrTitle"/>
          </p:nvPr>
        </p:nvSpPr>
        <p:spPr>
          <a:xfrm>
            <a:off x="661036" y="2454477"/>
            <a:ext cx="6524624" cy="3583481"/>
          </a:xfrm>
        </p:spPr>
        <p:txBody>
          <a:bodyPr/>
          <a:lstStyle/>
          <a:p>
            <a:r>
              <a:rPr lang="tr-TR" sz="2400" dirty="0"/>
              <a:t>“</a:t>
            </a:r>
            <a:r>
              <a:rPr lang="tr-TR" sz="2400" dirty="0" err="1"/>
              <a:t>Digitus</a:t>
            </a:r>
            <a:r>
              <a:rPr lang="tr-TR" sz="2400" dirty="0"/>
              <a:t>” Latince kökenli bir kelimedir ve parmak anlamını taşımaktadır. Romalılar döneminde sayıların parmaklar ile ifade edildiği bilinmektedir.</a:t>
            </a:r>
            <a:br>
              <a:rPr lang="tr-TR" sz="2400" dirty="0"/>
            </a:br>
            <a:br>
              <a:rPr lang="tr-TR" sz="2400" dirty="0"/>
            </a:br>
            <a:br>
              <a:rPr lang="tr-TR" sz="2400" dirty="0"/>
            </a:br>
            <a:r>
              <a:rPr lang="tr-TR" sz="2400" dirty="0"/>
              <a:t>Dijital; “herhangi bir süreç hakkında daha az ve işletmelerin işlerini nasıl yürüttüğü hakkında daha fazla bilgi veren teknoloji” olarak yapılan tanım yaygın olarak kullanılmaktadır.</a:t>
            </a:r>
            <a:br>
              <a:rPr lang="tr-TR" sz="2400" dirty="0"/>
            </a:br>
            <a:br>
              <a:rPr lang="tr-TR" sz="2400" dirty="0"/>
            </a:br>
            <a:endParaRPr lang="tr-TR" sz="2400" dirty="0"/>
          </a:p>
        </p:txBody>
      </p:sp>
      <p:sp>
        <p:nvSpPr>
          <p:cNvPr id="4" name="Alt Başlık 3">
            <a:extLst>
              <a:ext uri="{FF2B5EF4-FFF2-40B4-BE49-F238E27FC236}">
                <a16:creationId xmlns:a16="http://schemas.microsoft.com/office/drawing/2014/main" id="{FE05D73E-8D5A-039E-0ACE-013F9FE76449}"/>
              </a:ext>
            </a:extLst>
          </p:cNvPr>
          <p:cNvSpPr>
            <a:spLocks noGrp="1"/>
          </p:cNvSpPr>
          <p:nvPr>
            <p:ph type="subTitle" idx="1"/>
          </p:nvPr>
        </p:nvSpPr>
        <p:spPr>
          <a:xfrm>
            <a:off x="8399982" y="1981835"/>
            <a:ext cx="6524624" cy="2718259"/>
          </a:xfrm>
        </p:spPr>
        <p:txBody>
          <a:bodyPr/>
          <a:lstStyle/>
          <a:p>
            <a:endParaRPr lang="tr-TR" dirty="0"/>
          </a:p>
        </p:txBody>
      </p:sp>
      <p:pic>
        <p:nvPicPr>
          <p:cNvPr id="8" name="Resim 7" descr="ekran görüntüsü, kişi, şahıs, sanat içeren bir resim&#10;&#10;Açıklama otomatik olarak oluşturuldu">
            <a:extLst>
              <a:ext uri="{FF2B5EF4-FFF2-40B4-BE49-F238E27FC236}">
                <a16:creationId xmlns:a16="http://schemas.microsoft.com/office/drawing/2014/main" id="{16F07618-3589-306F-2C37-29204D89891E}"/>
              </a:ext>
            </a:extLst>
          </p:cNvPr>
          <p:cNvPicPr>
            <a:picLocks noChangeAspect="1"/>
          </p:cNvPicPr>
          <p:nvPr/>
        </p:nvPicPr>
        <p:blipFill>
          <a:blip r:embed="rId2"/>
          <a:stretch>
            <a:fillRect/>
          </a:stretch>
        </p:blipFill>
        <p:spPr>
          <a:xfrm>
            <a:off x="7846696" y="1878813"/>
            <a:ext cx="6359543" cy="3579281"/>
          </a:xfrm>
          <a:prstGeom prst="rect">
            <a:avLst/>
          </a:prstGeom>
        </p:spPr>
      </p:pic>
    </p:spTree>
    <p:extLst>
      <p:ext uri="{BB962C8B-B14F-4D97-AF65-F5344CB8AC3E}">
        <p14:creationId xmlns:p14="http://schemas.microsoft.com/office/powerpoint/2010/main" val="381350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metin, poster, bulut, dağ içeren bir resim">
            <a:extLst>
              <a:ext uri="{FF2B5EF4-FFF2-40B4-BE49-F238E27FC236}">
                <a16:creationId xmlns:a16="http://schemas.microsoft.com/office/drawing/2014/main" id="{D32C467D-D134-5FF2-BC08-9E22A42DC638}"/>
              </a:ext>
            </a:extLst>
          </p:cNvPr>
          <p:cNvPicPr>
            <a:picLocks noGrp="1" noChangeAspect="1"/>
          </p:cNvPicPr>
          <p:nvPr>
            <p:ph type="pic" sz="quarter" idx="13"/>
          </p:nvPr>
        </p:nvPicPr>
        <p:blipFill>
          <a:blip r:embed="rId2"/>
          <a:srcRect t="29089" b="29089"/>
          <a:stretch>
            <a:fillRect/>
          </a:stretch>
        </p:blipFill>
        <p:spPr/>
      </p:pic>
      <p:sp>
        <p:nvSpPr>
          <p:cNvPr id="3" name="Başlık 2">
            <a:extLst>
              <a:ext uri="{FF2B5EF4-FFF2-40B4-BE49-F238E27FC236}">
                <a16:creationId xmlns:a16="http://schemas.microsoft.com/office/drawing/2014/main" id="{667C7E08-7331-21CE-A307-BC23C0A55F35}"/>
              </a:ext>
            </a:extLst>
          </p:cNvPr>
          <p:cNvSpPr>
            <a:spLocks noGrp="1"/>
          </p:cNvSpPr>
          <p:nvPr>
            <p:ph type="ctrTitle"/>
          </p:nvPr>
        </p:nvSpPr>
        <p:spPr>
          <a:xfrm>
            <a:off x="661036" y="1848785"/>
            <a:ext cx="6524624" cy="3583481"/>
          </a:xfrm>
        </p:spPr>
        <p:txBody>
          <a:bodyPr/>
          <a:lstStyle/>
          <a:p>
            <a:r>
              <a:rPr lang="tr-TR" sz="2400" dirty="0"/>
              <a:t>Dijitalleşme terimi ise ilk defa 1971’de Kuzey Amerika Dergisi’nde yayınlanan bir makalede kullanılmıştır.</a:t>
            </a:r>
            <a:br>
              <a:rPr lang="tr-TR" sz="2400" dirty="0"/>
            </a:br>
            <a:br>
              <a:rPr lang="tr-TR" sz="2400" dirty="0"/>
            </a:br>
            <a:br>
              <a:rPr lang="tr-TR" sz="2400" dirty="0"/>
            </a:br>
            <a:r>
              <a:rPr lang="tr-TR" sz="2400" u="sng" dirty="0"/>
              <a:t>Dijitalleşme</a:t>
            </a:r>
            <a:r>
              <a:rPr lang="tr-TR" sz="2400" dirty="0"/>
              <a:t>; herhangi bir işi, eşyayı veya servisi dijital hale getirmek veya dijital bir mecrada sunmak veya dijital imkânlarla farklı bir iş modeli yaratmak olarak tanımlanmaktadır (</a:t>
            </a:r>
            <a:r>
              <a:rPr lang="tr-TR" sz="2400" dirty="0" err="1"/>
              <a:t>Aimaier</a:t>
            </a:r>
            <a:r>
              <a:rPr lang="tr-TR" sz="2400" dirty="0"/>
              <a:t>, 2020). </a:t>
            </a:r>
          </a:p>
        </p:txBody>
      </p:sp>
      <p:sp>
        <p:nvSpPr>
          <p:cNvPr id="4" name="Alt Başlık 3">
            <a:extLst>
              <a:ext uri="{FF2B5EF4-FFF2-40B4-BE49-F238E27FC236}">
                <a16:creationId xmlns:a16="http://schemas.microsoft.com/office/drawing/2014/main" id="{6B1A4CAE-ECFC-59A8-2410-A7810F4E836A}"/>
              </a:ext>
            </a:extLst>
          </p:cNvPr>
          <p:cNvSpPr>
            <a:spLocks noGrp="1"/>
          </p:cNvSpPr>
          <p:nvPr>
            <p:ph type="subTitle" idx="1"/>
          </p:nvPr>
        </p:nvSpPr>
        <p:spPr>
          <a:xfrm>
            <a:off x="8565834" y="1858728"/>
            <a:ext cx="6524624" cy="2718259"/>
          </a:xfrm>
        </p:spPr>
        <p:txBody>
          <a:bodyPr/>
          <a:lstStyle/>
          <a:p>
            <a:endParaRPr lang="tr-TR" dirty="0"/>
          </a:p>
        </p:txBody>
      </p:sp>
      <p:pic>
        <p:nvPicPr>
          <p:cNvPr id="8" name="Resim 7" descr="metin, poster, bulut, dağ içeren bir resim">
            <a:extLst>
              <a:ext uri="{FF2B5EF4-FFF2-40B4-BE49-F238E27FC236}">
                <a16:creationId xmlns:a16="http://schemas.microsoft.com/office/drawing/2014/main" id="{D11518F9-19A5-205B-67B9-5621441D403B}"/>
              </a:ext>
            </a:extLst>
          </p:cNvPr>
          <p:cNvPicPr>
            <a:picLocks noChangeAspect="1"/>
          </p:cNvPicPr>
          <p:nvPr/>
        </p:nvPicPr>
        <p:blipFill>
          <a:blip r:embed="rId2"/>
          <a:stretch>
            <a:fillRect/>
          </a:stretch>
        </p:blipFill>
        <p:spPr>
          <a:xfrm>
            <a:off x="8565834" y="1301459"/>
            <a:ext cx="4514546" cy="6072064"/>
          </a:xfrm>
          <a:prstGeom prst="rect">
            <a:avLst/>
          </a:prstGeom>
        </p:spPr>
      </p:pic>
    </p:spTree>
    <p:extLst>
      <p:ext uri="{BB962C8B-B14F-4D97-AF65-F5344CB8AC3E}">
        <p14:creationId xmlns:p14="http://schemas.microsoft.com/office/powerpoint/2010/main" val="46394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C30CF03F-1CFE-664E-C447-02863E92BEF4}"/>
              </a:ext>
            </a:extLst>
          </p:cNvPr>
          <p:cNvSpPr>
            <a:spLocks noGrp="1"/>
          </p:cNvSpPr>
          <p:nvPr>
            <p:ph type="pic" sz="quarter" idx="13"/>
          </p:nvPr>
        </p:nvSpPr>
        <p:spPr/>
        <p:txBody>
          <a:bodyPr/>
          <a:lstStyle/>
          <a:p>
            <a:endParaRPr lang="tr-TR" dirty="0"/>
          </a:p>
        </p:txBody>
      </p:sp>
      <p:sp>
        <p:nvSpPr>
          <p:cNvPr id="3" name="Başlık 2">
            <a:extLst>
              <a:ext uri="{FF2B5EF4-FFF2-40B4-BE49-F238E27FC236}">
                <a16:creationId xmlns:a16="http://schemas.microsoft.com/office/drawing/2014/main" id="{83CD1F89-B276-8151-D43A-9DC4708C3172}"/>
              </a:ext>
            </a:extLst>
          </p:cNvPr>
          <p:cNvSpPr>
            <a:spLocks noGrp="1"/>
          </p:cNvSpPr>
          <p:nvPr>
            <p:ph type="ctrTitle"/>
          </p:nvPr>
        </p:nvSpPr>
        <p:spPr>
          <a:xfrm>
            <a:off x="790576" y="1740798"/>
            <a:ext cx="6524624" cy="3583481"/>
          </a:xfrm>
        </p:spPr>
        <p:txBody>
          <a:bodyPr/>
          <a:lstStyle/>
          <a:p>
            <a:r>
              <a:rPr lang="tr-TR" sz="4800" b="1" u="sng" dirty="0"/>
              <a:t>Dijitalleşmenin Önemi</a:t>
            </a:r>
            <a:br>
              <a:rPr lang="tr-TR" sz="2000" dirty="0"/>
            </a:br>
            <a:r>
              <a:rPr lang="tr-TR" sz="2000" dirty="0"/>
              <a:t>	</a:t>
            </a:r>
            <a:br>
              <a:rPr lang="tr-TR" sz="2000" dirty="0"/>
            </a:br>
            <a:r>
              <a:rPr lang="tr-TR" sz="2800" dirty="0"/>
              <a:t>* Verimlilik ve Tasarruf Sağlar</a:t>
            </a:r>
            <a:br>
              <a:rPr lang="tr-TR" sz="2800" dirty="0"/>
            </a:br>
            <a:r>
              <a:rPr lang="tr-TR" sz="2800" dirty="0"/>
              <a:t>* Bilgiye Hızlı ve Kolay Erişim sağlar</a:t>
            </a:r>
            <a:br>
              <a:rPr lang="tr-TR" sz="2800" dirty="0"/>
            </a:br>
            <a:r>
              <a:rPr lang="tr-TR" sz="2800" dirty="0"/>
              <a:t>* Yeni İş Modelleri ve Fırsatlar Yaratır</a:t>
            </a:r>
            <a:br>
              <a:rPr lang="tr-TR" sz="2800" dirty="0"/>
            </a:br>
            <a:r>
              <a:rPr lang="tr-TR" sz="2800" dirty="0"/>
              <a:t>* Küresel Bağlantılılık ve Ulaşılabilirlik</a:t>
            </a:r>
            <a:br>
              <a:rPr lang="tr-TR" sz="2800" dirty="0"/>
            </a:br>
            <a:r>
              <a:rPr lang="tr-TR" sz="2800" dirty="0"/>
              <a:t>* İnovasyonu Teşvik Eder</a:t>
            </a:r>
          </a:p>
        </p:txBody>
      </p:sp>
      <p:sp>
        <p:nvSpPr>
          <p:cNvPr id="4" name="Alt Başlık 3">
            <a:extLst>
              <a:ext uri="{FF2B5EF4-FFF2-40B4-BE49-F238E27FC236}">
                <a16:creationId xmlns:a16="http://schemas.microsoft.com/office/drawing/2014/main" id="{8E7F2DF8-657D-43D8-489C-40090E2CE1B5}"/>
              </a:ext>
            </a:extLst>
          </p:cNvPr>
          <p:cNvSpPr>
            <a:spLocks noGrp="1"/>
          </p:cNvSpPr>
          <p:nvPr>
            <p:ph type="subTitle" idx="1"/>
          </p:nvPr>
        </p:nvSpPr>
        <p:spPr>
          <a:xfrm>
            <a:off x="8645310" y="2093347"/>
            <a:ext cx="6524624" cy="2718259"/>
          </a:xfrm>
        </p:spPr>
        <p:txBody>
          <a:bodyPr/>
          <a:lstStyle/>
          <a:p>
            <a:endParaRPr lang="tr-TR" dirty="0"/>
          </a:p>
        </p:txBody>
      </p:sp>
      <p:pic>
        <p:nvPicPr>
          <p:cNvPr id="5" name="Picture 3" descr="Bulanık borsa verileri ve grafiği">
            <a:extLst>
              <a:ext uri="{FF2B5EF4-FFF2-40B4-BE49-F238E27FC236}">
                <a16:creationId xmlns:a16="http://schemas.microsoft.com/office/drawing/2014/main" id="{29E3B038-0C87-8290-572A-4E93C0807EC3}"/>
              </a:ext>
            </a:extLst>
          </p:cNvPr>
          <p:cNvPicPr>
            <a:picLocks noChangeAspect="1"/>
          </p:cNvPicPr>
          <p:nvPr/>
        </p:nvPicPr>
        <p:blipFill rotWithShape="1">
          <a:blip r:embed="rId2"/>
          <a:srcRect t="21132" b="25210"/>
          <a:stretch/>
        </p:blipFill>
        <p:spPr>
          <a:xfrm rot="5400000">
            <a:off x="5825639" y="-361919"/>
            <a:ext cx="10484412" cy="7125107"/>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Tree>
    <p:extLst>
      <p:ext uri="{BB962C8B-B14F-4D97-AF65-F5344CB8AC3E}">
        <p14:creationId xmlns:p14="http://schemas.microsoft.com/office/powerpoint/2010/main" val="398936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1115</TotalTime>
  <Words>1265</Words>
  <Application>Microsoft Office PowerPoint</Application>
  <PresentationFormat>Özel</PresentationFormat>
  <Paragraphs>117</Paragraphs>
  <Slides>36</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36</vt:i4>
      </vt:variant>
    </vt:vector>
  </HeadingPairs>
  <TitlesOfParts>
    <vt:vector size="39" baseType="lpstr">
      <vt:lpstr>Arial</vt:lpstr>
      <vt:lpstr>Bahnschrift SemiBold</vt:lpstr>
      <vt:lpstr>Office Theme</vt:lpstr>
      <vt:lpstr>  DİJİTALLEŞME        VE     E-YÖNETİM</vt:lpstr>
      <vt:lpstr>Nelerden bahsedeceğiz?</vt:lpstr>
      <vt:lpstr>İnsanlık tarihi varoluşundan beri önemli değişimler ve devrimler yaşamıştır. Önceleri avcı-toplayıcı olan toplumlar zamanla değişim göstererek sanayi devrimleri ile birlikte gelişmeye devam etmiştir. Günümüzde de bu gelişimin devam ettiğini ve hayatın tüm unsurlarının teknoloji ile entegre olduğunu görmekteyiz.</vt:lpstr>
      <vt:lpstr>PowerPoint Sunusu</vt:lpstr>
      <vt:lpstr>PowerPoint Sunusu</vt:lpstr>
      <vt:lpstr>PowerPoint Sunusu</vt:lpstr>
      <vt:lpstr>“Digitus” Latince kökenli bir kelimedir ve parmak anlamını taşımaktadır. Romalılar döneminde sayıların parmaklar ile ifade edildiği bilinmektedir.   Dijital; “herhangi bir süreç hakkında daha az ve işletmelerin işlerini nasıl yürüttüğü hakkında daha fazla bilgi veren teknoloji” olarak yapılan tanım yaygın olarak kullanılmaktadır.  </vt:lpstr>
      <vt:lpstr>Dijitalleşme terimi ise ilk defa 1971’de Kuzey Amerika Dergisi’nde yayınlanan bir makalede kullanılmıştır.   Dijitalleşme; herhangi bir işi, eşyayı veya servisi dijital hale getirmek veya dijital bir mecrada sunmak veya dijital imkânlarla farklı bir iş modeli yaratmak olarak tanımlanmaktadır (Aimaier, 2020). </vt:lpstr>
      <vt:lpstr>Dijitalleşmenin Önemi   * Verimlilik ve Tasarruf Sağlar * Bilgiye Hızlı ve Kolay Erişim sağlar * Yeni İş Modelleri ve Fırsatlar Yaratır * Küresel Bağlantılılık ve Ulaşılabilirlik * İnovasyonu Teşvik Eder</vt:lpstr>
      <vt:lpstr>DİJİTAL DÖNÜŞÜM</vt:lpstr>
      <vt:lpstr>DİJİTAL DÖNÜŞÜMÜN AŞAMALARI</vt:lpstr>
      <vt:lpstr>DİJİTAL DÖNÜŞÜMÜN AŞAMALARI</vt:lpstr>
      <vt:lpstr>DİJİTAL DÖNÜŞÜMDE KİLİT BİLEŞENLER</vt:lpstr>
      <vt:lpstr>DİJİTAL DÖNÜŞÜMDE KİLİT BİLEŞENLER</vt:lpstr>
      <vt:lpstr>DİJİTAL DÖNÜŞÜMDE KİLİT BİLEŞENLER</vt:lpstr>
      <vt:lpstr>DİJİTAL İKİZ ÖRNEĞİ</vt:lpstr>
      <vt:lpstr>DİJİTAL DÖNÜŞÜM BAŞARIYA ULAŞIR MI ?   DEĞİŞİME KARŞI DİRENÇ?</vt:lpstr>
      <vt:lpstr>Dijital dönüşüm aşamalarının başarıya ulaşmasında önemli roller üstlenen iki boyut vardır. Bu boyutlar, dijital yetenekler ve liderlik kabiliyetidir</vt:lpstr>
      <vt:lpstr>Liderlik kabiliyeti ise, dijitalleşmeye odaklanan iş modellerinin dönüşümüne liderlik etmek ve liderlerin teknoloji kullanım becerilerini ifade eder   Bu bağlamda, dijital dönüşüm belirli aşamalardan oluşan, dijital yetenekler ve liderlik kabiliyetleri ile desteklenen bir süreç olduğu ifade edilebilir. </vt:lpstr>
      <vt:lpstr>Değişim sürecinde çalışanlar, değişime karşı direnç gösterebilmektedir. Bu direncin, değişim ihtiyaçlarının tam olarak anlatılmaması ve süreç içerisinde çalışanların iş kaybı yaşama korkularının ortadan kaldırılmaması ve ön yargılar nedeni ile ortaya çıkabileceği ifade edilmektedir.    Bu nedenle değişim süreci başlamadan önce, değişime karşı direncin ortaya çıkabileceği göz ardı edilmemelidir.</vt:lpstr>
      <vt:lpstr>"Dijital dönüşüm, korkuya değil, cesarete dayalı bir geleceğe doğru atılmış bir adımdır."</vt:lpstr>
      <vt:lpstr>FİLM ÖNERİLERİ</vt:lpstr>
      <vt:lpstr>DİJİTALLEŞMEDE E-YÖNETİM</vt:lpstr>
      <vt:lpstr>E-yönetim kavramı , yönetim süreçlerinin dijitalleşmesini, bilgi ve iletişim teknolojileriyle desteklenmesini ve paydaşlarla olan etkileşimlerin elektronik platformlara taşınmasını içerir.</vt:lpstr>
      <vt:lpstr>E-Yönetimin Genel Özellikleri  </vt:lpstr>
      <vt:lpstr>e-Yönetimin Avantajları    Verimlilik Artışı İş süreçleri otomatikleştirilir, zaman ve emek tasarrufu sağlar.  Şeffaflık ve Hesap Verebilirlik Bilgiye erişim kolaylaşır, şeffaflık ve hesap verebilirlik artar.  Vatandaş Memnuniyeti Hizmetler daha hızlı ve kolay erişilebilir hale gelir.  Maliyet Tasarrufu Kağıt kullanımı azalır, kaynaklar daha verimli kullanılır. </vt:lpstr>
      <vt:lpstr>KAMU AÇISINDAN E-YÖNETİM SÜRECİ</vt:lpstr>
      <vt:lpstr>Stratejik amaç</vt:lpstr>
      <vt:lpstr>TÜRKİYEDE E-YÖNETİM UYGULAMALARI</vt:lpstr>
      <vt:lpstr>PowerPoint Sunusu</vt:lpstr>
      <vt:lpstr>PowerPoint Sunusu</vt:lpstr>
      <vt:lpstr>E-Yönetimde Değişim Yönetimi </vt:lpstr>
      <vt:lpstr>E-Yönetimde Etik İlkeler </vt:lpstr>
      <vt:lpstr>KAYNAKÇA</vt:lpstr>
      <vt:lpstr>TEŞEKKÜRLER</vt:lpstr>
      <vt:lpstr>PowerPoint Sunusu</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Berat SÜLÜN</cp:lastModifiedBy>
  <cp:revision>14</cp:revision>
  <dcterms:created xsi:type="dcterms:W3CDTF">2024-12-04T14:48:10Z</dcterms:created>
  <dcterms:modified xsi:type="dcterms:W3CDTF">2024-12-10T20:35:45Z</dcterms:modified>
</cp:coreProperties>
</file>